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Lst>
  <p:sldSz cy="5143500" cx="9144000"/>
  <p:notesSz cx="6858000" cy="9144000"/>
  <p:embeddedFontLst>
    <p:embeddedFont>
      <p:font typeface="Roboto Medium"/>
      <p:regular r:id="rId46"/>
      <p:bold r:id="rId47"/>
      <p:italic r:id="rId48"/>
      <p:boldItalic r:id="rId49"/>
    </p:embeddedFont>
    <p:embeddedFont>
      <p:font typeface="Roboto"/>
      <p:regular r:id="rId50"/>
      <p:bold r:id="rId51"/>
      <p:italic r:id="rId52"/>
      <p:boldItalic r:id="rId5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font" Target="fonts/RobotoMedium-regular.fntdata"/><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RobotoMedium-italic.fntdata"/><Relationship Id="rId47" Type="http://schemas.openxmlformats.org/officeDocument/2006/relationships/font" Target="fonts/RobotoMedium-bold.fntdata"/><Relationship Id="rId49" Type="http://schemas.openxmlformats.org/officeDocument/2006/relationships/font" Target="fonts/RobotoMedium-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Roboto-bold.fntdata"/><Relationship Id="rId50" Type="http://schemas.openxmlformats.org/officeDocument/2006/relationships/font" Target="fonts/Roboto-regular.fntdata"/><Relationship Id="rId53" Type="http://schemas.openxmlformats.org/officeDocument/2006/relationships/font" Target="fonts/Roboto-boldItalic.fntdata"/><Relationship Id="rId52" Type="http://schemas.openxmlformats.org/officeDocument/2006/relationships/font" Target="fonts/Roboto-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media5.datahacker.rs/2018/08/dReLU.png" TargetMode="Externa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yashuseth.blog/2018/02/11/which-activation-function-to-use-in-neural-networks/" TargetMode="External"/><Relationship Id="rId3" Type="http://schemas.openxmlformats.org/officeDocument/2006/relationships/hyperlink" Target="https://ml-cheatsheet.readthedocs.io/en/latest/activation_functions.html" TargetMode="Externa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machinelearningmastery.com/loss-and-loss-functions-for-training-deep-learning-neural-networks/" TargetMode="Externa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machinelearningmastery.com/loss-and-loss-functions-for-training-deep-learning-neural-networks/" TargetMode="Externa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machinelearningmastery.com/loss-and-loss-functions-for-training-deep-learning-neural-networks/" TargetMode="Externa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makerspace.aisingapore.org/2019/04/tutorial-linear-regression-with-stochastic-gradient-descent/" TargetMode="Externa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knowledgehut.com/blog/data-science/gradient-descent-in-machine-learning" TargetMode="Externa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geeksforgeeks.org/ml-stochastic-gradient-descent-sgd/" TargetMode="Externa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blog.paperspace.com/intro-to-optimization-in-deep-learning-gradient-descent/" TargetMode="Externa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geeksforgeeks.org/underfitting-and-overfitting-in-machine-learning/" TargetMode="External"/><Relationship Id="rId3" Type="http://schemas.openxmlformats.org/officeDocument/2006/relationships/hyperlink" Target="https://towardsdatascience.com/underfitting-and-overfitting-in-machine-learning-and-how-to-deal-with-it-6fe4a8a49dbf" TargetMode="Externa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owardsdatascience.com/preventing-deep-neural-network-from-overfitting-953458db800a" TargetMode="External"/><Relationship Id="rId3" Type="http://schemas.openxmlformats.org/officeDocument/2006/relationships/hyperlink" Target="https://www.kdnuggets.com/2019/12/5-techniques-prevent-overfitting-neural-networks.html" TargetMode="Externa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kdnuggets.com/2019/12/5-techniques-prevent-overfitting-neural-networks.html" TargetMode="External"/><Relationship Id="rId3" Type="http://schemas.openxmlformats.org/officeDocument/2006/relationships/hyperlink" Target="https://towardsdatascience.com/preventing-deep-neural-network-from-overfitting-953458db800a" TargetMode="Externa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owardsdatascience.com/understanding-the-mathematics-behind-gradient-descent-dde5dc9be06e" TargetMode="Externa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missinglink.ai/guides/neural-network-concepts/7-types-neural-network-activation-functions-right/#:~:text=Activation%20functions%20are%20mathematical%20equations,relevant%20for%20the%20model's%20prediction." TargetMode="Externa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920cda6012_4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920cda6012_4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Source:</a:t>
            </a:r>
            <a:r>
              <a:rPr lang="en" u="sng">
                <a:solidFill>
                  <a:schemeClr val="hlink"/>
                </a:solidFill>
                <a:hlinkClick r:id="rId2"/>
              </a:rPr>
              <a:t> http://media5.datahacker.rs/2018/08/dReLU.png</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920cda6012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920cda6012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https://yashuseth.blog/2018/02/11/which-activation-function-to-use-in-neural-networks/</a:t>
            </a:r>
            <a:endParaRPr/>
          </a:p>
          <a:p>
            <a:pPr indent="0" lvl="0" marL="0" rtl="0" algn="l">
              <a:spcBef>
                <a:spcPts val="0"/>
              </a:spcBef>
              <a:spcAft>
                <a:spcPts val="0"/>
              </a:spcAft>
              <a:buNone/>
            </a:pPr>
            <a:r>
              <a:t/>
            </a:r>
            <a:endParaRPr/>
          </a:p>
          <a:p>
            <a:pPr indent="0" lvl="0" marL="0" rtl="0" algn="l">
              <a:spcBef>
                <a:spcPts val="0"/>
              </a:spcBef>
              <a:spcAft>
                <a:spcPts val="0"/>
              </a:spcAft>
              <a:buNone/>
            </a:pPr>
            <a:r>
              <a:rPr lang="en" u="sng">
                <a:solidFill>
                  <a:schemeClr val="hlink"/>
                </a:solidFill>
                <a:hlinkClick r:id="rId3"/>
              </a:rPr>
              <a:t>https://ml-cheatsheet.readthedocs.io/en/latest/activation_functions.html</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909aeeb647_1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909aeeb647_1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https://machinelearningmastery.com/loss-and-loss-functions-for-training-deep-learning-neural-networks/</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909aeeb647_1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909aeeb647_1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https://machinelearningmastery.com/loss-and-loss-functions-for-training-deep-learning-neural-networks/</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909aeeb647_1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909aeeb647_1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https://machinelearningmastery.com/loss-and-loss-functions-for-training-deep-learning-neural-networks/</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8fa53247f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8fa53247f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906abb19a8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906abb19a8_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latin typeface="Calibri"/>
                <a:ea typeface="Calibri"/>
                <a:cs typeface="Calibri"/>
                <a:sym typeface="Calibri"/>
              </a:rPr>
              <a:t>Expand the idea from Slope of a Line → Instantaneous Rate of Change at a point on Curve (i.e. Slope of Tangent at that point) → Multidimensional Function (i.e. rate of change in a function with respect to multiple variables)</a:t>
            </a:r>
            <a:endParaRPr sz="1400">
              <a:latin typeface="Calibri"/>
              <a:ea typeface="Calibri"/>
              <a:cs typeface="Calibri"/>
              <a:sym typeface="Calibri"/>
            </a:endParaRPr>
          </a:p>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909aeeb647_2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909aeeb647_2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latin typeface="Calibri"/>
                <a:ea typeface="Calibri"/>
                <a:cs typeface="Calibri"/>
                <a:sym typeface="Calibri"/>
              </a:rPr>
              <a:t>Expand the idea from Slope of a Line → Instantaneous Rate of Change at a point on Curve (i.e. Slope of Tangent at that point) → Multidimensional Function (i.e. rate of change in a function with respect to multiple variables)</a:t>
            </a:r>
            <a:endParaRPr sz="1400">
              <a:latin typeface="Calibri"/>
              <a:ea typeface="Calibri"/>
              <a:cs typeface="Calibri"/>
              <a:sym typeface="Calibri"/>
            </a:endParaRPr>
          </a:p>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906abb19a8_1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906abb19a8_1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920cda6012_2_2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1" name="Google Shape;221;g920cda6012_2_2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u="sng">
                <a:solidFill>
                  <a:schemeClr val="hlink"/>
                </a:solidFill>
                <a:hlinkClick r:id="rId2"/>
              </a:rPr>
              <a:t>https://makerspace.aisingapore.org/2019/04/tutorial-linear-regression-with-stochastic-gradient-descent/</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g91f916e647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g91f916e647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920cda6012_2_2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3" name="Google Shape;233;g920cda6012_2_28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906abb19a8_1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906abb19a8_1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906abb19a8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906abb19a8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https://www.knowledgehut.com/blog/data-science/gradient-descent-in-machine-learning</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909aeeb647_2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909aeeb647_2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https://www.geeksforgeeks.org/ml-stochastic-gradient-descent-sgd/</a:t>
            </a:r>
            <a:endParaRPr/>
          </a:p>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909aeeb647_2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909aeeb647_2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https://blog.paperspace.com/intro-to-optimization-in-deep-learning-gradient-descent/</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90112839b6_1_4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90112839b6_1_4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91f916e647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91f916e647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91f916e647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91f916e647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90112839b6_1_3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90112839b6_1_3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https://www.geeksforgeeks.org/underfitting-and-overfitting-in-machine-learning/</a:t>
            </a:r>
            <a:br>
              <a:rPr lang="en"/>
            </a:br>
            <a:r>
              <a:rPr lang="en" u="sng">
                <a:solidFill>
                  <a:schemeClr val="hlink"/>
                </a:solidFill>
                <a:hlinkClick r:id="rId3"/>
              </a:rPr>
              <a:t>https://towardsdatascience.com/underfitting-and-overfitting-in-machine-learning-and-how-to-deal-with-it-6fe4a8a49dbf</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90112839b6_1_3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90112839b6_1_3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https://towardsdatascience.com/preventing-deep-neural-network-from-overfitting-953458db800a</a:t>
            </a:r>
            <a:br>
              <a:rPr lang="en"/>
            </a:br>
            <a:r>
              <a:rPr lang="en" u="sng">
                <a:solidFill>
                  <a:schemeClr val="accent5"/>
                </a:solidFill>
                <a:hlinkClick r:id="rId3"/>
              </a:rPr>
              <a:t>https://www.kdnuggets.com/2019/12/5-techniques-prevent-overfitting-neural-networks.html</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91f916e647_1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91f916e647_1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90112839b6_1_3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90112839b6_1_3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https://www.kdnuggets.com/2019/12/5-techniques-prevent-overfitting-neural-networks.html</a:t>
            </a:r>
            <a:br>
              <a:rPr lang="en"/>
            </a:br>
            <a:r>
              <a:rPr lang="en" u="sng">
                <a:solidFill>
                  <a:schemeClr val="hlink"/>
                </a:solidFill>
                <a:hlinkClick r:id="rId3"/>
              </a:rPr>
              <a:t>https://towardsdatascience.com/preventing-deep-neural-network-from-overfitting-953458db800a</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8fd5e65ab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8fd5e65ab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91fa0e51b6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91fa0e51b6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91fa0e51b6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91fa0e51b6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920cda601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920cda601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91fa0e51b6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91fa0e51b6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91fa0e51b6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91fa0e51b6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91fa0e51b6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91fa0e51b6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g920cda6012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0" name="Google Shape;400;g920cda6012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920cda6012_2_25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5" name="Google Shape;405;g920cda6012_2_2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u="sng">
                <a:solidFill>
                  <a:schemeClr val="hlink"/>
                </a:solidFill>
                <a:hlinkClick r:id="rId2"/>
              </a:rPr>
              <a:t>https://towardsdatascience.com/understanding-the-mathematics-behind-gradient-descent-dde5dc9be06e</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8fcfb32ce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8fcfb32ce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g920cda6012_2_2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5" name="Google Shape;415;g920cda6012_2_2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91f916e647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91f916e647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8fcfb32cec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8fcfb32cec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906abb19a8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906abb19a8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https://missinglink.ai/guides/neural-network-concepts/7-types-neural-network-activation-functions-right/#:~:text=Activation%20functions%20are%20mathematical%20equations,relevant%20for%20the%20model's%20prediction.</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906abb19a8_2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906abb19a8_2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906abb19a8_2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906abb19a8_2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dk1"/>
              </a:buClr>
              <a:buSzPts val="1800"/>
              <a:buChar char="●"/>
              <a:defRPr>
                <a:solidFill>
                  <a:schemeClr val="dk1"/>
                </a:solidFill>
              </a:defRPr>
            </a:lvl1pPr>
            <a:lvl2pPr indent="-317500" lvl="1" marL="914400">
              <a:spcBef>
                <a:spcPts val="1600"/>
              </a:spcBef>
              <a:spcAft>
                <a:spcPts val="0"/>
              </a:spcAft>
              <a:buClr>
                <a:schemeClr val="dk1"/>
              </a:buClr>
              <a:buSzPts val="1400"/>
              <a:buChar char="○"/>
              <a:defRPr>
                <a:solidFill>
                  <a:schemeClr val="dk1"/>
                </a:solidFill>
              </a:defRPr>
            </a:lvl2pPr>
            <a:lvl3pPr indent="-317500" lvl="2" marL="1371600">
              <a:spcBef>
                <a:spcPts val="1600"/>
              </a:spcBef>
              <a:spcAft>
                <a:spcPts val="0"/>
              </a:spcAft>
              <a:buClr>
                <a:schemeClr val="dk1"/>
              </a:buClr>
              <a:buSzPts val="1400"/>
              <a:buChar char="■"/>
              <a:defRPr>
                <a:solidFill>
                  <a:schemeClr val="dk1"/>
                </a:solidFill>
              </a:defRPr>
            </a:lvl3pPr>
            <a:lvl4pPr indent="-317500" lvl="3" marL="1828800">
              <a:spcBef>
                <a:spcPts val="1600"/>
              </a:spcBef>
              <a:spcAft>
                <a:spcPts val="0"/>
              </a:spcAft>
              <a:buClr>
                <a:schemeClr val="dk1"/>
              </a:buClr>
              <a:buSzPts val="1400"/>
              <a:buChar char="●"/>
              <a:defRPr>
                <a:solidFill>
                  <a:schemeClr val="dk1"/>
                </a:solidFill>
              </a:defRPr>
            </a:lvl4pPr>
            <a:lvl5pPr indent="-317500" lvl="4" marL="2286000">
              <a:spcBef>
                <a:spcPts val="1600"/>
              </a:spcBef>
              <a:spcAft>
                <a:spcPts val="0"/>
              </a:spcAft>
              <a:buClr>
                <a:schemeClr val="dk1"/>
              </a:buClr>
              <a:buSzPts val="1400"/>
              <a:buChar char="○"/>
              <a:defRPr>
                <a:solidFill>
                  <a:schemeClr val="dk1"/>
                </a:solidFill>
              </a:defRPr>
            </a:lvl5pPr>
            <a:lvl6pPr indent="-317500" lvl="5" marL="2743200">
              <a:spcBef>
                <a:spcPts val="1600"/>
              </a:spcBef>
              <a:spcAft>
                <a:spcPts val="0"/>
              </a:spcAft>
              <a:buClr>
                <a:schemeClr val="dk1"/>
              </a:buClr>
              <a:buSzPts val="1400"/>
              <a:buChar char="■"/>
              <a:defRPr>
                <a:solidFill>
                  <a:schemeClr val="dk1"/>
                </a:solidFill>
              </a:defRPr>
            </a:lvl6pPr>
            <a:lvl7pPr indent="-317500" lvl="6" marL="3200400">
              <a:spcBef>
                <a:spcPts val="1600"/>
              </a:spcBef>
              <a:spcAft>
                <a:spcPts val="0"/>
              </a:spcAft>
              <a:buClr>
                <a:schemeClr val="dk1"/>
              </a:buClr>
              <a:buSzPts val="1400"/>
              <a:buChar char="●"/>
              <a:defRPr>
                <a:solidFill>
                  <a:schemeClr val="dk1"/>
                </a:solidFill>
              </a:defRPr>
            </a:lvl7pPr>
            <a:lvl8pPr indent="-317500" lvl="7" marL="3657600">
              <a:spcBef>
                <a:spcPts val="1600"/>
              </a:spcBef>
              <a:spcAft>
                <a:spcPts val="0"/>
              </a:spcAft>
              <a:buClr>
                <a:schemeClr val="dk1"/>
              </a:buClr>
              <a:buSzPts val="1400"/>
              <a:buChar char="○"/>
              <a:defRPr>
                <a:solidFill>
                  <a:schemeClr val="dk1"/>
                </a:solidFill>
              </a:defRPr>
            </a:lvl8pPr>
            <a:lvl9pPr indent="-317500" lvl="8" marL="4114800">
              <a:spcBef>
                <a:spcPts val="1600"/>
              </a:spcBef>
              <a:spcAft>
                <a:spcPts val="1600"/>
              </a:spcAft>
              <a:buClr>
                <a:schemeClr val="dk1"/>
              </a:buClr>
              <a:buSzPts val="1400"/>
              <a:buChar char="■"/>
              <a:defRPr>
                <a:solidFill>
                  <a:schemeClr val="dk1"/>
                </a:solidFill>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2.xml"/><Relationship Id="rId12" Type="http://schemas.openxmlformats.org/officeDocument/2006/relationships/slideLayout" Target="../slideLayouts/slideLayout11.xml"/><Relationship Id="rId1" Type="http://schemas.openxmlformats.org/officeDocument/2006/relationships/image" Target="../media/image5.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dark-2">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lt2"/>
              </a:buClr>
              <a:buSzPts val="1800"/>
              <a:buChar char="●"/>
              <a:defRPr sz="1800">
                <a:solidFill>
                  <a:schemeClr val="lt2"/>
                </a:solidFill>
              </a:defRPr>
            </a:lvl1pPr>
            <a:lvl2pPr indent="-317500" lvl="1" marL="914400">
              <a:lnSpc>
                <a:spcPct val="115000"/>
              </a:lnSpc>
              <a:spcBef>
                <a:spcPts val="1600"/>
              </a:spcBef>
              <a:spcAft>
                <a:spcPts val="0"/>
              </a:spcAft>
              <a:buClr>
                <a:schemeClr val="lt2"/>
              </a:buClr>
              <a:buSzPts val="1400"/>
              <a:buChar char="○"/>
              <a:defRPr>
                <a:solidFill>
                  <a:schemeClr val="lt2"/>
                </a:solidFill>
              </a:defRPr>
            </a:lvl2pPr>
            <a:lvl3pPr indent="-317500" lvl="2" marL="1371600">
              <a:lnSpc>
                <a:spcPct val="115000"/>
              </a:lnSpc>
              <a:spcBef>
                <a:spcPts val="1600"/>
              </a:spcBef>
              <a:spcAft>
                <a:spcPts val="0"/>
              </a:spcAft>
              <a:buClr>
                <a:schemeClr val="lt2"/>
              </a:buClr>
              <a:buSzPts val="1400"/>
              <a:buChar char="■"/>
              <a:defRPr>
                <a:solidFill>
                  <a:schemeClr val="lt2"/>
                </a:solidFill>
              </a:defRPr>
            </a:lvl3pPr>
            <a:lvl4pPr indent="-317500" lvl="3" marL="1828800">
              <a:lnSpc>
                <a:spcPct val="115000"/>
              </a:lnSpc>
              <a:spcBef>
                <a:spcPts val="1600"/>
              </a:spcBef>
              <a:spcAft>
                <a:spcPts val="0"/>
              </a:spcAft>
              <a:buClr>
                <a:schemeClr val="lt2"/>
              </a:buClr>
              <a:buSzPts val="1400"/>
              <a:buChar char="●"/>
              <a:defRPr>
                <a:solidFill>
                  <a:schemeClr val="lt2"/>
                </a:solidFill>
              </a:defRPr>
            </a:lvl4pPr>
            <a:lvl5pPr indent="-317500" lvl="4" marL="2286000">
              <a:lnSpc>
                <a:spcPct val="115000"/>
              </a:lnSpc>
              <a:spcBef>
                <a:spcPts val="1600"/>
              </a:spcBef>
              <a:spcAft>
                <a:spcPts val="0"/>
              </a:spcAft>
              <a:buClr>
                <a:schemeClr val="lt2"/>
              </a:buClr>
              <a:buSzPts val="1400"/>
              <a:buChar char="○"/>
              <a:defRPr>
                <a:solidFill>
                  <a:schemeClr val="lt2"/>
                </a:solidFill>
              </a:defRPr>
            </a:lvl5pPr>
            <a:lvl6pPr indent="-317500" lvl="5" marL="2743200">
              <a:lnSpc>
                <a:spcPct val="115000"/>
              </a:lnSpc>
              <a:spcBef>
                <a:spcPts val="1600"/>
              </a:spcBef>
              <a:spcAft>
                <a:spcPts val="0"/>
              </a:spcAft>
              <a:buClr>
                <a:schemeClr val="lt2"/>
              </a:buClr>
              <a:buSzPts val="1400"/>
              <a:buChar char="■"/>
              <a:defRPr>
                <a:solidFill>
                  <a:schemeClr val="lt2"/>
                </a:solidFill>
              </a:defRPr>
            </a:lvl6pPr>
            <a:lvl7pPr indent="-317500" lvl="6" marL="3200400">
              <a:lnSpc>
                <a:spcPct val="115000"/>
              </a:lnSpc>
              <a:spcBef>
                <a:spcPts val="1600"/>
              </a:spcBef>
              <a:spcAft>
                <a:spcPts val="0"/>
              </a:spcAft>
              <a:buClr>
                <a:schemeClr val="lt2"/>
              </a:buClr>
              <a:buSzPts val="1400"/>
              <a:buChar char="●"/>
              <a:defRPr>
                <a:solidFill>
                  <a:schemeClr val="lt2"/>
                </a:solidFill>
              </a:defRPr>
            </a:lvl7pPr>
            <a:lvl8pPr indent="-317500" lvl="7" marL="3657600">
              <a:lnSpc>
                <a:spcPct val="115000"/>
              </a:lnSpc>
              <a:spcBef>
                <a:spcPts val="1600"/>
              </a:spcBef>
              <a:spcAft>
                <a:spcPts val="0"/>
              </a:spcAft>
              <a:buClr>
                <a:schemeClr val="lt2"/>
              </a:buClr>
              <a:buSzPts val="1400"/>
              <a:buChar char="○"/>
              <a:defRPr>
                <a:solidFill>
                  <a:schemeClr val="lt2"/>
                </a:solidFill>
              </a:defRPr>
            </a:lvl8pPr>
            <a:lvl9pPr indent="-317500" lvl="8" marL="4114800">
              <a:lnSpc>
                <a:spcPct val="115000"/>
              </a:lnSpc>
              <a:spcBef>
                <a:spcPts val="1600"/>
              </a:spcBef>
              <a:spcAft>
                <a:spcPts val="1600"/>
              </a:spcAft>
              <a:buClr>
                <a:schemeClr val="lt2"/>
              </a:buClr>
              <a:buSzPts val="1400"/>
              <a:buChar char="■"/>
              <a:defRPr>
                <a:solidFill>
                  <a:schemeClr val="lt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Lst>
  <mc:AlternateContent>
    <mc:Choice Requires="p14">
      <p:transition spd="slow" p14:dur="1000">
        <p:fade thruBlk="1"/>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5.png"/><Relationship Id="rId4"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18.png"/><Relationship Id="rId4" Type="http://schemas.openxmlformats.org/officeDocument/2006/relationships/image" Target="../media/image17.png"/><Relationship Id="rId5"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hyperlink" Target="https://en.wikipedia.org/wiki/Parameter_estimation"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22.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2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4.png"/><Relationship Id="rId4" Type="http://schemas.openxmlformats.org/officeDocument/2006/relationships/image" Target="../media/image2.png"/><Relationship Id="rId5" Type="http://schemas.openxmlformats.org/officeDocument/2006/relationships/image" Target="../media/image15.png"/><Relationship Id="rId6" Type="http://schemas.openxmlformats.org/officeDocument/2006/relationships/image" Target="../media/image20.png"/><Relationship Id="rId7" Type="http://schemas.openxmlformats.org/officeDocument/2006/relationships/image" Target="../media/image3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 Id="rId3" Type="http://schemas.openxmlformats.org/officeDocument/2006/relationships/hyperlink" Target="https://www.edx.org/course/neuronal-dynamics" TargetMode="External"/><Relationship Id="rId4" Type="http://schemas.openxmlformats.org/officeDocument/2006/relationships/image" Target="../media/image16.jpg"/><Relationship Id="rId5" Type="http://schemas.openxmlformats.org/officeDocument/2006/relationships/image" Target="../media/image13.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19.png"/><Relationship Id="rId4" Type="http://schemas.openxmlformats.org/officeDocument/2006/relationships/image" Target="../media/image24.png"/><Relationship Id="rId5" Type="http://schemas.openxmlformats.org/officeDocument/2006/relationships/image" Target="../media/image31.png"/><Relationship Id="rId6" Type="http://schemas.openxmlformats.org/officeDocument/2006/relationships/image" Target="../media/image23.gi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35.gif"/><Relationship Id="rId4" Type="http://schemas.openxmlformats.org/officeDocument/2006/relationships/image" Target="../media/image4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28.png"/><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2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2.jpg"/><Relationship Id="rId4" Type="http://schemas.openxmlformats.org/officeDocument/2006/relationships/image" Target="../media/image2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54.gi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30.png"/><Relationship Id="rId4" Type="http://schemas.openxmlformats.org/officeDocument/2006/relationships/image" Target="../media/image3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42.png"/><Relationship Id="rId4" Type="http://schemas.openxmlformats.org/officeDocument/2006/relationships/image" Target="../media/image3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 Id="rId3" Type="http://schemas.openxmlformats.org/officeDocument/2006/relationships/image" Target="../media/image8.jpg"/><Relationship Id="rId4" Type="http://schemas.openxmlformats.org/officeDocument/2006/relationships/hyperlink" Target="https://www.edx.org/course/neuronal-dynamics"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 Id="rId3" Type="http://schemas.openxmlformats.org/officeDocument/2006/relationships/image" Target="../media/image32.gif"/><Relationship Id="rId4" Type="http://schemas.openxmlformats.org/officeDocument/2006/relationships/image" Target="../media/image3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37.png"/><Relationship Id="rId4" Type="http://schemas.openxmlformats.org/officeDocument/2006/relationships/image" Target="../media/image40.png"/><Relationship Id="rId5" Type="http://schemas.openxmlformats.org/officeDocument/2006/relationships/image" Target="../media/image33.png"/><Relationship Id="rId6" Type="http://schemas.openxmlformats.org/officeDocument/2006/relationships/hyperlink" Target="https://www.analyticsvidhya.com/blog/2018/04/fundamentals-deep-learning-regularization-techniques/"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 Id="rId3" Type="http://schemas.openxmlformats.org/officeDocument/2006/relationships/image" Target="../media/image41.png"/><Relationship Id="rId4" Type="http://schemas.openxmlformats.org/officeDocument/2006/relationships/image" Target="../media/image48.png"/><Relationship Id="rId5" Type="http://schemas.openxmlformats.org/officeDocument/2006/relationships/hyperlink" Target="https://www.analyticsvidhya.com/blog/2018/04/fundamentals-deep-learning-regularization-techniques/"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46.png"/><Relationship Id="rId4" Type="http://schemas.openxmlformats.org/officeDocument/2006/relationships/hyperlink" Target="https://www.edureka.co/blog/interview-questions/artificial-intelligence-interview-questions/"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44.png"/><Relationship Id="rId4" Type="http://schemas.openxmlformats.org/officeDocument/2006/relationships/hyperlink" Target="https://towardsdatascience.com/a-conceptual-explanation-of-bayesian-model-based-hyperparameter-optimization-for-machine-learning-b8172278050f"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43.png"/><Relationship Id="rId4" Type="http://schemas.openxmlformats.org/officeDocument/2006/relationships/hyperlink" Target="https://towardsdatascience.com/a-conceptual-explanation-of-bayesian-model-based-hyperparameter-optimization-for-machine-learning-b8172278050f"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55.png"/><Relationship Id="rId4" Type="http://schemas.openxmlformats.org/officeDocument/2006/relationships/image" Target="../media/image52.png"/><Relationship Id="rId5" Type="http://schemas.openxmlformats.org/officeDocument/2006/relationships/hyperlink" Target="https://towardsdatascience.com/a-conceptual-explanation-of-bayesian-model-based-hyperparameter-optimization-for-machine-learning-b8172278050f"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50.png"/><Relationship Id="rId4" Type="http://schemas.openxmlformats.org/officeDocument/2006/relationships/image" Target="../media/image49.png"/><Relationship Id="rId5" Type="http://schemas.openxmlformats.org/officeDocument/2006/relationships/image" Target="../media/image5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hyperlink" Target="https://www.youtube.com/watch?v=O4rU2pImSeo&amp;t=1088s"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56.png"/><Relationship Id="rId4" Type="http://schemas.openxmlformats.org/officeDocument/2006/relationships/image" Target="../media/image53.png"/><Relationship Id="rId5" Type="http://schemas.openxmlformats.org/officeDocument/2006/relationships/image" Target="../media/image4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14.jpg"/><Relationship Id="rId4" Type="http://schemas.openxmlformats.org/officeDocument/2006/relationships/image" Target="../media/image11.jpg"/><Relationship Id="rId5" Type="http://schemas.openxmlformats.org/officeDocument/2006/relationships/hyperlink" Target="https://math.stackexchange.com/questions/2048722/a-name-for-layered-directed-graph-as-in-a-fully-connected-neural-network" TargetMode="External"/><Relationship Id="rId6" Type="http://schemas.openxmlformats.org/officeDocument/2006/relationships/hyperlink" Target="https://www.slideshare.net/lostleaves/deep-learning-behind-prisma-66647472"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3" name="Shape 53"/>
        <p:cNvGrpSpPr/>
        <p:nvPr/>
      </p:nvGrpSpPr>
      <p:grpSpPr>
        <a:xfrm>
          <a:off x="0" y="0"/>
          <a:ext cx="0" cy="0"/>
          <a:chOff x="0" y="0"/>
          <a:chExt cx="0" cy="0"/>
        </a:xfrm>
      </p:grpSpPr>
      <p:pic>
        <p:nvPicPr>
          <p:cNvPr id="54" name="Google Shape;54;p13"/>
          <p:cNvPicPr preferRelativeResize="0"/>
          <p:nvPr/>
        </p:nvPicPr>
        <p:blipFill>
          <a:blip r:embed="rId4">
            <a:alphaModFix/>
          </a:blip>
          <a:stretch>
            <a:fillRect/>
          </a:stretch>
        </p:blipFill>
        <p:spPr>
          <a:xfrm>
            <a:off x="0" y="0"/>
            <a:ext cx="9144000" cy="5143500"/>
          </a:xfrm>
          <a:prstGeom prst="rect">
            <a:avLst/>
          </a:prstGeom>
          <a:noFill/>
          <a:ln>
            <a:noFill/>
          </a:ln>
        </p:spPr>
      </p:pic>
      <p:sp>
        <p:nvSpPr>
          <p:cNvPr id="55" name="Google Shape;55;p13"/>
          <p:cNvSpPr txBox="1"/>
          <p:nvPr>
            <p:ph type="ctrTitle"/>
          </p:nvPr>
        </p:nvSpPr>
        <p:spPr>
          <a:xfrm>
            <a:off x="311700" y="1271850"/>
            <a:ext cx="8520600" cy="1578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6800">
                <a:solidFill>
                  <a:srgbClr val="D9EAD3"/>
                </a:solidFill>
                <a:latin typeface="Roboto Medium"/>
                <a:ea typeface="Roboto Medium"/>
                <a:cs typeface="Roboto Medium"/>
                <a:sym typeface="Roboto Medium"/>
              </a:rPr>
              <a:t>Deep learning</a:t>
            </a:r>
            <a:endParaRPr sz="6800">
              <a:solidFill>
                <a:srgbClr val="D9EAD3"/>
              </a:solidFill>
              <a:latin typeface="Roboto Medium"/>
              <a:ea typeface="Roboto Medium"/>
              <a:cs typeface="Roboto Medium"/>
              <a:sym typeface="Roboto Medium"/>
            </a:endParaRPr>
          </a:p>
          <a:p>
            <a:pPr indent="0" lvl="0" marL="0" rtl="0" algn="ctr">
              <a:spcBef>
                <a:spcPts val="0"/>
              </a:spcBef>
              <a:spcAft>
                <a:spcPts val="0"/>
              </a:spcAft>
              <a:buNone/>
            </a:pPr>
            <a:r>
              <a:rPr lang="en" sz="2600">
                <a:solidFill>
                  <a:srgbClr val="D9EAD3"/>
                </a:solidFill>
                <a:latin typeface="Roboto Medium"/>
                <a:ea typeface="Roboto Medium"/>
                <a:cs typeface="Roboto Medium"/>
                <a:sym typeface="Roboto Medium"/>
              </a:rPr>
              <a:t>         </a:t>
            </a:r>
            <a:r>
              <a:rPr lang="en" sz="2600">
                <a:solidFill>
                  <a:srgbClr val="D9EAD3"/>
                </a:solidFill>
                <a:latin typeface="Roboto Medium"/>
                <a:ea typeface="Roboto Medium"/>
                <a:cs typeface="Roboto Medium"/>
                <a:sym typeface="Roboto Medium"/>
              </a:rPr>
              <a:t>-Fully Connected Neural Networks</a:t>
            </a:r>
            <a:endParaRPr sz="2600">
              <a:solidFill>
                <a:srgbClr val="D9EAD3"/>
              </a:solidFill>
              <a:latin typeface="Roboto Medium"/>
              <a:ea typeface="Roboto Medium"/>
              <a:cs typeface="Roboto Medium"/>
              <a:sym typeface="Roboto Medium"/>
            </a:endParaRPr>
          </a:p>
        </p:txBody>
      </p:sp>
      <p:sp>
        <p:nvSpPr>
          <p:cNvPr id="56" name="Google Shape;56;p13"/>
          <p:cNvSpPr txBox="1"/>
          <p:nvPr>
            <p:ph idx="1" type="subTitle"/>
          </p:nvPr>
        </p:nvSpPr>
        <p:spPr>
          <a:xfrm>
            <a:off x="5181150" y="3132800"/>
            <a:ext cx="3771600" cy="19548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sz="2200">
                <a:solidFill>
                  <a:srgbClr val="D9EAD3"/>
                </a:solidFill>
                <a:latin typeface="Times New Roman"/>
                <a:ea typeface="Times New Roman"/>
                <a:cs typeface="Times New Roman"/>
                <a:sym typeface="Times New Roman"/>
              </a:rPr>
              <a:t>Presented by:</a:t>
            </a:r>
            <a:endParaRPr sz="2200">
              <a:solidFill>
                <a:srgbClr val="D9EAD3"/>
              </a:solidFill>
              <a:latin typeface="Times New Roman"/>
              <a:ea typeface="Times New Roman"/>
              <a:cs typeface="Times New Roman"/>
              <a:sym typeface="Times New Roman"/>
            </a:endParaRPr>
          </a:p>
          <a:p>
            <a:pPr indent="0" lvl="0" marL="0" rtl="0" algn="r">
              <a:spcBef>
                <a:spcPts val="0"/>
              </a:spcBef>
              <a:spcAft>
                <a:spcPts val="0"/>
              </a:spcAft>
              <a:buNone/>
            </a:pPr>
            <a:r>
              <a:rPr lang="en" sz="1800">
                <a:solidFill>
                  <a:srgbClr val="D9EAD3"/>
                </a:solidFill>
                <a:latin typeface="Times New Roman"/>
                <a:ea typeface="Times New Roman"/>
                <a:cs typeface="Times New Roman"/>
                <a:sym typeface="Times New Roman"/>
              </a:rPr>
              <a:t>Ram Reddy</a:t>
            </a:r>
            <a:r>
              <a:rPr lang="en" sz="1700">
                <a:solidFill>
                  <a:srgbClr val="D9EAD3"/>
                </a:solidFill>
              </a:rPr>
              <a:t>    </a:t>
            </a:r>
            <a:endParaRPr sz="2200">
              <a:solidFill>
                <a:srgbClr val="D9EAD3"/>
              </a:solidFill>
              <a:latin typeface="Times New Roman"/>
              <a:ea typeface="Times New Roman"/>
              <a:cs typeface="Times New Roman"/>
              <a:sym typeface="Times New Roman"/>
            </a:endParaRPr>
          </a:p>
          <a:p>
            <a:pPr indent="0" lvl="0" marL="0" rtl="0" algn="r">
              <a:spcBef>
                <a:spcPts val="0"/>
              </a:spcBef>
              <a:spcAft>
                <a:spcPts val="0"/>
              </a:spcAft>
              <a:buNone/>
            </a:pPr>
            <a:r>
              <a:rPr lang="en" sz="1800">
                <a:solidFill>
                  <a:srgbClr val="D9EAD3"/>
                </a:solidFill>
                <a:latin typeface="Times New Roman"/>
                <a:ea typeface="Times New Roman"/>
                <a:cs typeface="Times New Roman"/>
                <a:sym typeface="Times New Roman"/>
              </a:rPr>
              <a:t>Maulik Naik     </a:t>
            </a:r>
            <a:endParaRPr sz="1800">
              <a:solidFill>
                <a:srgbClr val="D9EAD3"/>
              </a:solidFill>
              <a:latin typeface="Times New Roman"/>
              <a:ea typeface="Times New Roman"/>
              <a:cs typeface="Times New Roman"/>
              <a:sym typeface="Times New Roman"/>
            </a:endParaRPr>
          </a:p>
          <a:p>
            <a:pPr indent="0" lvl="0" marL="0" rtl="0" algn="r">
              <a:spcBef>
                <a:spcPts val="0"/>
              </a:spcBef>
              <a:spcAft>
                <a:spcPts val="0"/>
              </a:spcAft>
              <a:buNone/>
            </a:pPr>
            <a:r>
              <a:rPr lang="en" sz="1800">
                <a:solidFill>
                  <a:srgbClr val="D9EAD3"/>
                </a:solidFill>
                <a:latin typeface="Times New Roman"/>
                <a:ea typeface="Times New Roman"/>
                <a:cs typeface="Times New Roman"/>
                <a:sym typeface="Times New Roman"/>
              </a:rPr>
              <a:t> Joanne Jons</a:t>
            </a:r>
            <a:endParaRPr sz="1800">
              <a:solidFill>
                <a:srgbClr val="D9EAD3"/>
              </a:solidFill>
              <a:latin typeface="Times New Roman"/>
              <a:ea typeface="Times New Roman"/>
              <a:cs typeface="Times New Roman"/>
              <a:sym typeface="Times New Roman"/>
            </a:endParaRPr>
          </a:p>
          <a:p>
            <a:pPr indent="0" lvl="0" marL="0" rtl="0" algn="r">
              <a:spcBef>
                <a:spcPts val="0"/>
              </a:spcBef>
              <a:spcAft>
                <a:spcPts val="0"/>
              </a:spcAft>
              <a:buNone/>
            </a:pPr>
            <a:r>
              <a:rPr lang="en" sz="1800">
                <a:solidFill>
                  <a:srgbClr val="D9EAD3"/>
                </a:solidFill>
                <a:latin typeface="Times New Roman"/>
                <a:ea typeface="Times New Roman"/>
                <a:cs typeface="Times New Roman"/>
                <a:sym typeface="Times New Roman"/>
              </a:rPr>
              <a:t>Parvati</a:t>
            </a:r>
            <a:endParaRPr sz="1800">
              <a:solidFill>
                <a:srgbClr val="D9EAD3"/>
              </a:solidFill>
              <a:latin typeface="Times New Roman"/>
              <a:ea typeface="Times New Roman"/>
              <a:cs typeface="Times New Roman"/>
              <a:sym typeface="Times New Roman"/>
            </a:endParaRPr>
          </a:p>
          <a:p>
            <a:pPr indent="0" lvl="0" marL="0" rtl="0" algn="r">
              <a:spcBef>
                <a:spcPts val="0"/>
              </a:spcBef>
              <a:spcAft>
                <a:spcPts val="0"/>
              </a:spcAft>
              <a:buNone/>
            </a:pPr>
            <a:r>
              <a:rPr lang="en" sz="1800">
                <a:solidFill>
                  <a:srgbClr val="D9EAD3"/>
                </a:solidFill>
                <a:latin typeface="Times New Roman"/>
                <a:ea typeface="Times New Roman"/>
                <a:cs typeface="Times New Roman"/>
                <a:sym typeface="Times New Roman"/>
              </a:rPr>
              <a:t>Abita Ann Augustine</a:t>
            </a:r>
            <a:endParaRPr sz="1800">
              <a:solidFill>
                <a:srgbClr val="D9EAD3"/>
              </a:solidFill>
              <a:latin typeface="Times New Roman"/>
              <a:ea typeface="Times New Roman"/>
              <a:cs typeface="Times New Roman"/>
              <a:sym typeface="Times New Roman"/>
            </a:endParaRPr>
          </a:p>
          <a:p>
            <a:pPr indent="0" lvl="0" marL="0" rtl="0" algn="r">
              <a:spcBef>
                <a:spcPts val="0"/>
              </a:spcBef>
              <a:spcAft>
                <a:spcPts val="0"/>
              </a:spcAft>
              <a:buNone/>
            </a:pPr>
            <a:r>
              <a:t/>
            </a:r>
            <a:endParaRPr sz="1700">
              <a:solidFill>
                <a:srgbClr val="D9EAD3"/>
              </a:solidFill>
            </a:endParaRPr>
          </a:p>
        </p:txBody>
      </p:sp>
      <p:sp>
        <p:nvSpPr>
          <p:cNvPr id="57" name="Google Shape;57;p13"/>
          <p:cNvSpPr txBox="1"/>
          <p:nvPr/>
        </p:nvSpPr>
        <p:spPr>
          <a:xfrm>
            <a:off x="0" y="4297700"/>
            <a:ext cx="4725900" cy="78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900">
                <a:solidFill>
                  <a:srgbClr val="D9EAD3"/>
                </a:solidFill>
              </a:rPr>
              <a:t>#PyJamming #PoweredByMicrosoft #PoweredByUdacity #sg_agile_squad</a:t>
            </a:r>
            <a:endParaRPr sz="1900">
              <a:solidFill>
                <a:srgbClr val="D9EAD3"/>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22"/>
          <p:cNvSpPr txBox="1"/>
          <p:nvPr/>
        </p:nvSpPr>
        <p:spPr>
          <a:xfrm>
            <a:off x="433050" y="908675"/>
            <a:ext cx="8277900" cy="78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t>Activation Function</a:t>
            </a:r>
            <a:endParaRPr sz="2800"/>
          </a:p>
        </p:txBody>
      </p:sp>
      <p:sp>
        <p:nvSpPr>
          <p:cNvPr id="123" name="Google Shape;123;p22"/>
          <p:cNvSpPr txBox="1"/>
          <p:nvPr/>
        </p:nvSpPr>
        <p:spPr>
          <a:xfrm>
            <a:off x="241300" y="1562100"/>
            <a:ext cx="3000000" cy="13461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SzPts val="1800"/>
              <a:buChar char="●"/>
            </a:pPr>
            <a:r>
              <a:rPr lang="en" sz="1800"/>
              <a:t>Sigmoid Function</a:t>
            </a:r>
            <a:endParaRPr sz="1800"/>
          </a:p>
          <a:p>
            <a:pPr indent="0" lvl="0" marL="914400" rtl="0" algn="l">
              <a:lnSpc>
                <a:spcPct val="150000"/>
              </a:lnSpc>
              <a:spcBef>
                <a:spcPts val="0"/>
              </a:spcBef>
              <a:spcAft>
                <a:spcPts val="0"/>
              </a:spcAft>
              <a:buNone/>
            </a:pPr>
            <a:r>
              <a:rPr i="1" lang="en" sz="1600"/>
              <a:t>f(x) = 1 / ( 1+e</a:t>
            </a:r>
            <a:r>
              <a:rPr baseline="30000" i="1" lang="en" sz="1900"/>
              <a:t>-x</a:t>
            </a:r>
            <a:r>
              <a:rPr i="1" lang="en" sz="1600"/>
              <a:t> )</a:t>
            </a:r>
            <a:endParaRPr i="1" sz="1600"/>
          </a:p>
          <a:p>
            <a:pPr indent="-336550" lvl="1" marL="914400" rtl="0" algn="l">
              <a:lnSpc>
                <a:spcPct val="120000"/>
              </a:lnSpc>
              <a:spcBef>
                <a:spcPts val="0"/>
              </a:spcBef>
              <a:spcAft>
                <a:spcPts val="0"/>
              </a:spcAft>
              <a:buSzPts val="1700"/>
              <a:buChar char="○"/>
            </a:pPr>
            <a:r>
              <a:rPr lang="en" sz="1700"/>
              <a:t>Ranges from 0 to 1</a:t>
            </a:r>
            <a:endParaRPr i="1" sz="1600"/>
          </a:p>
        </p:txBody>
      </p:sp>
      <p:sp>
        <p:nvSpPr>
          <p:cNvPr id="124" name="Google Shape;124;p22"/>
          <p:cNvSpPr txBox="1"/>
          <p:nvPr/>
        </p:nvSpPr>
        <p:spPr>
          <a:xfrm>
            <a:off x="-119150" y="3536800"/>
            <a:ext cx="5034000" cy="1530600"/>
          </a:xfrm>
          <a:prstGeom prst="rect">
            <a:avLst/>
          </a:prstGeom>
          <a:noFill/>
          <a:ln>
            <a:noFill/>
          </a:ln>
        </p:spPr>
        <p:txBody>
          <a:bodyPr anchorCtr="0" anchor="t" bIns="91425" lIns="91425" spcFirstLastPara="1" rIns="91425" wrap="square" tIns="91425">
            <a:noAutofit/>
          </a:bodyPr>
          <a:lstStyle/>
          <a:p>
            <a:pPr indent="-336550" lvl="0" marL="457200" rtl="0" algn="l">
              <a:lnSpc>
                <a:spcPct val="120000"/>
              </a:lnSpc>
              <a:spcBef>
                <a:spcPts val="0"/>
              </a:spcBef>
              <a:spcAft>
                <a:spcPts val="0"/>
              </a:spcAft>
              <a:buSzPts val="1700"/>
              <a:buChar char="●"/>
            </a:pPr>
            <a:r>
              <a:rPr lang="en" sz="1700"/>
              <a:t>ReLU( Rectified Linear unit)  Function</a:t>
            </a:r>
            <a:endParaRPr sz="1700"/>
          </a:p>
          <a:p>
            <a:pPr indent="-336550" lvl="1" marL="914400" rtl="0" algn="l">
              <a:lnSpc>
                <a:spcPct val="120000"/>
              </a:lnSpc>
              <a:spcBef>
                <a:spcPts val="0"/>
              </a:spcBef>
              <a:spcAft>
                <a:spcPts val="0"/>
              </a:spcAft>
              <a:buSzPts val="1700"/>
              <a:buChar char="○"/>
            </a:pPr>
            <a:r>
              <a:rPr lang="en" sz="1700"/>
              <a:t>Ranges from 0 to infinity</a:t>
            </a:r>
            <a:endParaRPr sz="1700"/>
          </a:p>
          <a:p>
            <a:pPr indent="-374650" lvl="1" marL="914400" rtl="0" algn="l">
              <a:lnSpc>
                <a:spcPct val="120000"/>
              </a:lnSpc>
              <a:spcBef>
                <a:spcPts val="0"/>
              </a:spcBef>
              <a:spcAft>
                <a:spcPts val="0"/>
              </a:spcAft>
              <a:buSzPts val="2300"/>
              <a:buChar char="○"/>
            </a:pPr>
            <a:r>
              <a:rPr lang="en" sz="1700"/>
              <a:t>Rectifies vanishing gradient problem.</a:t>
            </a:r>
            <a:endParaRPr sz="2300"/>
          </a:p>
          <a:p>
            <a:pPr indent="0" lvl="0" marL="914400" rtl="0" algn="l">
              <a:lnSpc>
                <a:spcPct val="120000"/>
              </a:lnSpc>
              <a:spcBef>
                <a:spcPts val="0"/>
              </a:spcBef>
              <a:spcAft>
                <a:spcPts val="0"/>
              </a:spcAft>
              <a:buNone/>
            </a:pPr>
            <a:r>
              <a:rPr lang="en" sz="1700"/>
              <a:t>	f ( 𝑥 ) = max ( 0,𝑥 )</a:t>
            </a:r>
            <a:endParaRPr sz="1700"/>
          </a:p>
        </p:txBody>
      </p:sp>
      <p:pic>
        <p:nvPicPr>
          <p:cNvPr id="125" name="Google Shape;125;p22"/>
          <p:cNvPicPr preferRelativeResize="0"/>
          <p:nvPr/>
        </p:nvPicPr>
        <p:blipFill>
          <a:blip r:embed="rId3">
            <a:alphaModFix/>
          </a:blip>
          <a:stretch>
            <a:fillRect/>
          </a:stretch>
        </p:blipFill>
        <p:spPr>
          <a:xfrm>
            <a:off x="4288925" y="3558400"/>
            <a:ext cx="2627150" cy="1487378"/>
          </a:xfrm>
          <a:prstGeom prst="rect">
            <a:avLst/>
          </a:prstGeom>
          <a:noFill/>
          <a:ln>
            <a:noFill/>
          </a:ln>
        </p:spPr>
      </p:pic>
      <p:pic>
        <p:nvPicPr>
          <p:cNvPr id="126" name="Google Shape;126;p22"/>
          <p:cNvPicPr preferRelativeResize="0"/>
          <p:nvPr/>
        </p:nvPicPr>
        <p:blipFill>
          <a:blip r:embed="rId4">
            <a:alphaModFix/>
          </a:blip>
          <a:stretch>
            <a:fillRect/>
          </a:stretch>
        </p:blipFill>
        <p:spPr>
          <a:xfrm>
            <a:off x="6916074" y="3279975"/>
            <a:ext cx="2149325" cy="1863525"/>
          </a:xfrm>
          <a:prstGeom prst="rect">
            <a:avLst/>
          </a:prstGeom>
          <a:noFill/>
          <a:ln>
            <a:noFill/>
          </a:ln>
        </p:spPr>
      </p:pic>
      <p:pic>
        <p:nvPicPr>
          <p:cNvPr id="127" name="Google Shape;127;p22"/>
          <p:cNvPicPr preferRelativeResize="0"/>
          <p:nvPr/>
        </p:nvPicPr>
        <p:blipFill>
          <a:blip r:embed="rId5">
            <a:alphaModFix/>
          </a:blip>
          <a:stretch>
            <a:fillRect/>
          </a:stretch>
        </p:blipFill>
        <p:spPr>
          <a:xfrm>
            <a:off x="4914850" y="908675"/>
            <a:ext cx="2901951" cy="21123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23"/>
          <p:cNvSpPr txBox="1"/>
          <p:nvPr/>
        </p:nvSpPr>
        <p:spPr>
          <a:xfrm>
            <a:off x="433050" y="846875"/>
            <a:ext cx="8277900" cy="78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t>Activation Function</a:t>
            </a:r>
            <a:endParaRPr sz="2800"/>
          </a:p>
        </p:txBody>
      </p:sp>
      <p:sp>
        <p:nvSpPr>
          <p:cNvPr id="133" name="Google Shape;133;p23"/>
          <p:cNvSpPr txBox="1"/>
          <p:nvPr/>
        </p:nvSpPr>
        <p:spPr>
          <a:xfrm>
            <a:off x="148950" y="1635875"/>
            <a:ext cx="8562000" cy="2419200"/>
          </a:xfrm>
          <a:prstGeom prst="rect">
            <a:avLst/>
          </a:prstGeom>
          <a:noFill/>
          <a:ln>
            <a:noFill/>
          </a:ln>
        </p:spPr>
        <p:txBody>
          <a:bodyPr anchorCtr="0" anchor="t" bIns="91425" lIns="91425" spcFirstLastPara="1" rIns="91425" wrap="square" tIns="91425">
            <a:noAutofit/>
          </a:bodyPr>
          <a:lstStyle/>
          <a:p>
            <a:pPr indent="-336550" lvl="0" marL="457200" rtl="0" algn="l">
              <a:lnSpc>
                <a:spcPct val="120000"/>
              </a:lnSpc>
              <a:spcBef>
                <a:spcPts val="0"/>
              </a:spcBef>
              <a:spcAft>
                <a:spcPts val="0"/>
              </a:spcAft>
              <a:buSzPts val="1700"/>
              <a:buChar char="●"/>
            </a:pPr>
            <a:r>
              <a:rPr lang="en" sz="1700"/>
              <a:t>Softmax</a:t>
            </a:r>
            <a:endParaRPr sz="1700"/>
          </a:p>
          <a:p>
            <a:pPr indent="-336550" lvl="1" marL="914400" rtl="0" algn="l">
              <a:lnSpc>
                <a:spcPct val="120000"/>
              </a:lnSpc>
              <a:spcBef>
                <a:spcPts val="0"/>
              </a:spcBef>
              <a:spcAft>
                <a:spcPts val="0"/>
              </a:spcAft>
              <a:buSzPts val="1700"/>
              <a:buChar char="○"/>
            </a:pPr>
            <a:r>
              <a:rPr lang="en" sz="1700"/>
              <a:t>Calculates the probabilities distribution of the event over ‘n’ different events i.e. probabilities of each target class over all possible target classes.</a:t>
            </a:r>
            <a:endParaRPr sz="1700"/>
          </a:p>
          <a:p>
            <a:pPr indent="-336550" lvl="1" marL="914400" rtl="0" algn="l">
              <a:lnSpc>
                <a:spcPct val="120000"/>
              </a:lnSpc>
              <a:spcBef>
                <a:spcPts val="0"/>
              </a:spcBef>
              <a:spcAft>
                <a:spcPts val="0"/>
              </a:spcAft>
              <a:buSzPts val="1700"/>
              <a:buChar char="○"/>
            </a:pPr>
            <a:r>
              <a:rPr lang="en" sz="1700"/>
              <a:t>Normalizes the outputs for each class between 0 and 1.</a:t>
            </a:r>
            <a:endParaRPr sz="1700"/>
          </a:p>
          <a:p>
            <a:pPr indent="-336550" lvl="1" marL="914400" rtl="0" algn="l">
              <a:lnSpc>
                <a:spcPct val="120000"/>
              </a:lnSpc>
              <a:spcBef>
                <a:spcPts val="0"/>
              </a:spcBef>
              <a:spcAft>
                <a:spcPts val="0"/>
              </a:spcAft>
              <a:buSzPts val="1700"/>
              <a:buChar char="○"/>
            </a:pPr>
            <a:r>
              <a:rPr lang="en" sz="1700"/>
              <a:t>Usually used only for the output layer</a:t>
            </a:r>
            <a:endParaRPr sz="1700"/>
          </a:p>
        </p:txBody>
      </p:sp>
      <p:pic>
        <p:nvPicPr>
          <p:cNvPr id="134" name="Google Shape;134;p23"/>
          <p:cNvPicPr preferRelativeResize="0"/>
          <p:nvPr/>
        </p:nvPicPr>
        <p:blipFill>
          <a:blip r:embed="rId3">
            <a:alphaModFix/>
          </a:blip>
          <a:stretch>
            <a:fillRect/>
          </a:stretch>
        </p:blipFill>
        <p:spPr>
          <a:xfrm>
            <a:off x="2715550" y="3440474"/>
            <a:ext cx="2448025" cy="11041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4"/>
          <p:cNvSpPr txBox="1"/>
          <p:nvPr/>
        </p:nvSpPr>
        <p:spPr>
          <a:xfrm>
            <a:off x="433050" y="846875"/>
            <a:ext cx="8277900" cy="78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t>Loss</a:t>
            </a:r>
            <a:r>
              <a:rPr lang="en" sz="2800"/>
              <a:t> Function</a:t>
            </a:r>
            <a:endParaRPr sz="2800"/>
          </a:p>
        </p:txBody>
      </p:sp>
      <p:sp>
        <p:nvSpPr>
          <p:cNvPr id="140" name="Google Shape;140;p24"/>
          <p:cNvSpPr txBox="1"/>
          <p:nvPr/>
        </p:nvSpPr>
        <p:spPr>
          <a:xfrm>
            <a:off x="291000" y="1583175"/>
            <a:ext cx="8562000" cy="3429000"/>
          </a:xfrm>
          <a:prstGeom prst="rect">
            <a:avLst/>
          </a:prstGeom>
          <a:noFill/>
          <a:ln>
            <a:noFill/>
          </a:ln>
        </p:spPr>
        <p:txBody>
          <a:bodyPr anchorCtr="0" anchor="t" bIns="91425" lIns="91425" spcFirstLastPara="1" rIns="91425" wrap="square" tIns="91425">
            <a:noAutofit/>
          </a:bodyPr>
          <a:lstStyle/>
          <a:p>
            <a:pPr indent="-342900" lvl="0" marL="457200" rtl="0" algn="l">
              <a:lnSpc>
                <a:spcPct val="120000"/>
              </a:lnSpc>
              <a:spcBef>
                <a:spcPts val="0"/>
              </a:spcBef>
              <a:spcAft>
                <a:spcPts val="0"/>
              </a:spcAft>
              <a:buSzPts val="1800"/>
              <a:buChar char="●"/>
            </a:pPr>
            <a:r>
              <a:rPr lang="en" sz="1800"/>
              <a:t>Function used to evaluate a candidate solution (i.e. a set of weights) is called objective function.</a:t>
            </a:r>
            <a:endParaRPr sz="1800"/>
          </a:p>
          <a:p>
            <a:pPr indent="-342900" lvl="0" marL="457200" rtl="0" algn="l">
              <a:lnSpc>
                <a:spcPct val="150000"/>
              </a:lnSpc>
              <a:spcBef>
                <a:spcPts val="0"/>
              </a:spcBef>
              <a:spcAft>
                <a:spcPts val="0"/>
              </a:spcAft>
              <a:buSzPts val="1800"/>
              <a:buChar char="●"/>
            </a:pPr>
            <a:r>
              <a:rPr lang="en" sz="1800"/>
              <a:t>We try to minimize a objective function in NN.</a:t>
            </a:r>
            <a:endParaRPr sz="1800"/>
          </a:p>
          <a:p>
            <a:pPr indent="-342900" lvl="0" marL="457200" rtl="0" algn="l">
              <a:lnSpc>
                <a:spcPct val="150000"/>
              </a:lnSpc>
              <a:spcBef>
                <a:spcPts val="0"/>
              </a:spcBef>
              <a:spcAft>
                <a:spcPts val="0"/>
              </a:spcAft>
              <a:buSzPts val="1800"/>
              <a:buChar char="●"/>
            </a:pPr>
            <a:r>
              <a:rPr lang="en" sz="1800"/>
              <a:t>The objective function that is minimized is referred to as a cost function or a loss function.</a:t>
            </a:r>
            <a:endParaRPr sz="1800"/>
          </a:p>
          <a:p>
            <a:pPr indent="-342900" lvl="0" marL="457200" rtl="0" algn="l">
              <a:lnSpc>
                <a:spcPct val="150000"/>
              </a:lnSpc>
              <a:spcBef>
                <a:spcPts val="0"/>
              </a:spcBef>
              <a:spcAft>
                <a:spcPts val="0"/>
              </a:spcAft>
              <a:buSzPts val="1800"/>
              <a:buChar char="●"/>
            </a:pPr>
            <a:r>
              <a:rPr lang="en" sz="1800"/>
              <a:t>Value calculated by the loss function is </a:t>
            </a:r>
            <a:r>
              <a:rPr i="1" lang="en" sz="1800"/>
              <a:t>loss</a:t>
            </a:r>
            <a:r>
              <a:rPr lang="en" sz="1800"/>
              <a:t>.</a:t>
            </a:r>
            <a:endParaRPr sz="1800"/>
          </a:p>
          <a:p>
            <a:pPr indent="-342900" lvl="0" marL="457200" rtl="0" algn="l">
              <a:lnSpc>
                <a:spcPct val="120000"/>
              </a:lnSpc>
              <a:spcBef>
                <a:spcPts val="0"/>
              </a:spcBef>
              <a:spcAft>
                <a:spcPts val="0"/>
              </a:spcAft>
              <a:buSzPts val="1800"/>
              <a:buChar char="●"/>
            </a:pPr>
            <a:r>
              <a:rPr lang="en" sz="1800"/>
              <a:t>They calculate the model error.</a:t>
            </a:r>
            <a:endParaRPr sz="1800"/>
          </a:p>
          <a:p>
            <a:pPr indent="-342900" lvl="0" marL="457200" rtl="0" algn="l">
              <a:lnSpc>
                <a:spcPct val="120000"/>
              </a:lnSpc>
              <a:spcBef>
                <a:spcPts val="0"/>
              </a:spcBef>
              <a:spcAft>
                <a:spcPts val="0"/>
              </a:spcAft>
              <a:buSzPts val="1800"/>
              <a:buChar char="●"/>
            </a:pPr>
            <a:r>
              <a:rPr lang="en" sz="1800"/>
              <a:t>Used for </a:t>
            </a:r>
            <a:r>
              <a:rPr lang="en" sz="1800">
                <a:uFill>
                  <a:noFill/>
                </a:uFill>
                <a:hlinkClick r:id="rId3"/>
              </a:rPr>
              <a:t>parameter estimation</a:t>
            </a:r>
            <a:endParaRPr sz="18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25"/>
          <p:cNvSpPr txBox="1"/>
          <p:nvPr/>
        </p:nvSpPr>
        <p:spPr>
          <a:xfrm>
            <a:off x="433050" y="634175"/>
            <a:ext cx="8277900" cy="62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t>Examples of </a:t>
            </a:r>
            <a:r>
              <a:rPr lang="en" sz="2800"/>
              <a:t>Loss Function</a:t>
            </a:r>
            <a:endParaRPr sz="2800"/>
          </a:p>
        </p:txBody>
      </p:sp>
      <p:sp>
        <p:nvSpPr>
          <p:cNvPr id="146" name="Google Shape;146;p25"/>
          <p:cNvSpPr txBox="1"/>
          <p:nvPr/>
        </p:nvSpPr>
        <p:spPr>
          <a:xfrm>
            <a:off x="291000" y="1162425"/>
            <a:ext cx="8562000" cy="38499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SzPts val="1800"/>
              <a:buChar char="●"/>
            </a:pPr>
            <a:r>
              <a:rPr lang="en" sz="1800"/>
              <a:t>Cross-entropy / Log Loss</a:t>
            </a:r>
            <a:endParaRPr sz="1800"/>
          </a:p>
          <a:p>
            <a:pPr indent="-342900" lvl="1" marL="914400" rtl="0" algn="l">
              <a:lnSpc>
                <a:spcPct val="150000"/>
              </a:lnSpc>
              <a:spcBef>
                <a:spcPts val="0"/>
              </a:spcBef>
              <a:spcAft>
                <a:spcPts val="0"/>
              </a:spcAft>
              <a:buSzPts val="1800"/>
              <a:buChar char="○"/>
            </a:pPr>
            <a:r>
              <a:rPr lang="en" sz="1800"/>
              <a:t>We try to find set of model weights that minimize the difference between the model’s predicted probability distribution and the distribution of probabilities in the training dataset.</a:t>
            </a:r>
            <a:endParaRPr sz="1800"/>
          </a:p>
          <a:p>
            <a:pPr indent="-342900" lvl="1" marL="914400" rtl="0" algn="l">
              <a:lnSpc>
                <a:spcPct val="150000"/>
              </a:lnSpc>
              <a:spcBef>
                <a:spcPts val="0"/>
              </a:spcBef>
              <a:spcAft>
                <a:spcPts val="0"/>
              </a:spcAft>
              <a:buSzPts val="1800"/>
              <a:buChar char="○"/>
            </a:pPr>
            <a:r>
              <a:rPr lang="en" sz="1800"/>
              <a:t> Here the penalty is logarithmic.</a:t>
            </a:r>
            <a:endParaRPr sz="1800"/>
          </a:p>
          <a:p>
            <a:pPr indent="-342900" lvl="1" marL="914400" rtl="0" algn="l">
              <a:lnSpc>
                <a:spcPct val="150000"/>
              </a:lnSpc>
              <a:spcBef>
                <a:spcPts val="0"/>
              </a:spcBef>
              <a:spcAft>
                <a:spcPts val="0"/>
              </a:spcAft>
              <a:buSzPts val="1800"/>
              <a:buChar char="○"/>
            </a:pPr>
            <a:r>
              <a:rPr lang="en" sz="1800"/>
              <a:t>For a binary class prediction problem, it is calculated as the average cross entropy across all examples.      			   </a:t>
            </a:r>
            <a:r>
              <a:rPr lang="en" sz="1600">
                <a:solidFill>
                  <a:srgbClr val="404040"/>
                </a:solidFill>
                <a:highlight>
                  <a:srgbClr val="FCFCFC"/>
                </a:highlight>
              </a:rPr>
              <a:t>−(ylog(p)+(1−y)log(1−p))</a:t>
            </a:r>
            <a:endParaRPr sz="2000"/>
          </a:p>
          <a:p>
            <a:pPr indent="-342900" lvl="1" marL="914400" rtl="0" algn="l">
              <a:lnSpc>
                <a:spcPct val="150000"/>
              </a:lnSpc>
              <a:spcBef>
                <a:spcPts val="0"/>
              </a:spcBef>
              <a:spcAft>
                <a:spcPts val="0"/>
              </a:spcAft>
              <a:buSzPts val="1800"/>
              <a:buChar char="○"/>
            </a:pPr>
            <a:r>
              <a:rPr lang="en" sz="1800"/>
              <a:t>For multi-class classification, hot encoding of the feature is done and then cross entropy as that of binary class classification.  </a:t>
            </a:r>
            <a:r>
              <a:rPr lang="en" sz="1600">
                <a:solidFill>
                  <a:srgbClr val="404040"/>
                </a:solidFill>
                <a:highlight>
                  <a:srgbClr val="FCFCFC"/>
                </a:highlight>
              </a:rPr>
              <a:t>−∑  y</a:t>
            </a:r>
            <a:r>
              <a:rPr baseline="-25000" lang="en" sz="1800">
                <a:solidFill>
                  <a:srgbClr val="404040"/>
                </a:solidFill>
                <a:highlight>
                  <a:srgbClr val="FCFCFC"/>
                </a:highlight>
              </a:rPr>
              <a:t>i</a:t>
            </a:r>
            <a:r>
              <a:rPr lang="en" sz="1600">
                <a:solidFill>
                  <a:srgbClr val="404040"/>
                </a:solidFill>
                <a:highlight>
                  <a:srgbClr val="FCFCFC"/>
                </a:highlight>
              </a:rPr>
              <a:t>log(p</a:t>
            </a:r>
            <a:r>
              <a:rPr baseline="-25000" lang="en" sz="1800">
                <a:solidFill>
                  <a:srgbClr val="404040"/>
                </a:solidFill>
                <a:highlight>
                  <a:srgbClr val="FCFCFC"/>
                </a:highlight>
              </a:rPr>
              <a:t>i</a:t>
            </a:r>
            <a:r>
              <a:rPr lang="en" sz="1600">
                <a:solidFill>
                  <a:srgbClr val="404040"/>
                </a:solidFill>
                <a:highlight>
                  <a:srgbClr val="FCFCFC"/>
                </a:highlight>
              </a:rPr>
              <a:t>)</a:t>
            </a:r>
            <a:endParaRPr sz="1600"/>
          </a:p>
        </p:txBody>
      </p:sp>
      <p:sp>
        <p:nvSpPr>
          <p:cNvPr id="147" name="Google Shape;147;p25"/>
          <p:cNvSpPr txBox="1"/>
          <p:nvPr/>
        </p:nvSpPr>
        <p:spPr>
          <a:xfrm>
            <a:off x="6517900" y="4338950"/>
            <a:ext cx="126300" cy="22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t>M</a:t>
            </a:r>
            <a:endParaRPr sz="1000"/>
          </a:p>
        </p:txBody>
      </p:sp>
      <p:sp>
        <p:nvSpPr>
          <p:cNvPr id="148" name="Google Shape;148;p25"/>
          <p:cNvSpPr txBox="1"/>
          <p:nvPr/>
        </p:nvSpPr>
        <p:spPr>
          <a:xfrm>
            <a:off x="6517900" y="4559750"/>
            <a:ext cx="473400" cy="1263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aseline="-25000" lang="en" sz="1600">
                <a:solidFill>
                  <a:srgbClr val="404040"/>
                </a:solidFill>
              </a:rPr>
              <a:t>c=</a:t>
            </a:r>
            <a:r>
              <a:rPr baseline="-25000" lang="en" sz="1600">
                <a:solidFill>
                  <a:srgbClr val="404040"/>
                </a:solidFill>
              </a:rPr>
              <a:t>1</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26"/>
          <p:cNvSpPr txBox="1"/>
          <p:nvPr/>
        </p:nvSpPr>
        <p:spPr>
          <a:xfrm>
            <a:off x="433050" y="634175"/>
            <a:ext cx="8277900" cy="62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t>Examples of Loss Function</a:t>
            </a:r>
            <a:endParaRPr sz="2800"/>
          </a:p>
        </p:txBody>
      </p:sp>
      <p:sp>
        <p:nvSpPr>
          <p:cNvPr id="154" name="Google Shape;154;p26"/>
          <p:cNvSpPr txBox="1"/>
          <p:nvPr/>
        </p:nvSpPr>
        <p:spPr>
          <a:xfrm>
            <a:off x="291000" y="1107500"/>
            <a:ext cx="8562000" cy="39048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SzPts val="1800"/>
              <a:buChar char="●"/>
            </a:pPr>
            <a:r>
              <a:rPr lang="en" sz="1800"/>
              <a:t>RMSE / RMSD</a:t>
            </a:r>
            <a:endParaRPr sz="1800"/>
          </a:p>
          <a:p>
            <a:pPr indent="-342900" lvl="1" marL="914400" rtl="0" algn="l">
              <a:lnSpc>
                <a:spcPct val="150000"/>
              </a:lnSpc>
              <a:spcBef>
                <a:spcPts val="0"/>
              </a:spcBef>
              <a:spcAft>
                <a:spcPts val="0"/>
              </a:spcAft>
              <a:buSzPts val="1800"/>
              <a:buChar char="○"/>
            </a:pPr>
            <a:r>
              <a:rPr lang="en" sz="1800"/>
              <a:t>To calculate difference between value predicted and actual value.</a:t>
            </a:r>
            <a:endParaRPr sz="1800"/>
          </a:p>
          <a:p>
            <a:pPr indent="0" lvl="0" marL="914400" rtl="0" algn="l">
              <a:lnSpc>
                <a:spcPct val="150000"/>
              </a:lnSpc>
              <a:spcBef>
                <a:spcPts val="0"/>
              </a:spcBef>
              <a:spcAft>
                <a:spcPts val="0"/>
              </a:spcAft>
              <a:buNone/>
            </a:pPr>
            <a:r>
              <a:rPr lang="en" sz="1800"/>
              <a:t>                    </a:t>
            </a:r>
            <a:endParaRPr sz="1800">
              <a:solidFill>
                <a:srgbClr val="FFFFFF"/>
              </a:solidFill>
              <a:highlight>
                <a:srgbClr val="FFFFFF"/>
              </a:highlight>
            </a:endParaRPr>
          </a:p>
          <a:p>
            <a:pPr indent="0" lvl="0" marL="914400" rtl="0" algn="l">
              <a:lnSpc>
                <a:spcPct val="150000"/>
              </a:lnSpc>
              <a:spcBef>
                <a:spcPts val="0"/>
              </a:spcBef>
              <a:spcAft>
                <a:spcPts val="0"/>
              </a:spcAft>
              <a:buNone/>
            </a:pPr>
            <a:r>
              <a:t/>
            </a:r>
            <a:endParaRPr sz="1800">
              <a:solidFill>
                <a:srgbClr val="FFFFFF"/>
              </a:solidFill>
              <a:highlight>
                <a:srgbClr val="FFFFFF"/>
              </a:highlight>
            </a:endParaRPr>
          </a:p>
          <a:p>
            <a:pPr indent="-342900" lvl="1" marL="914400" rtl="0" algn="l">
              <a:lnSpc>
                <a:spcPct val="150000"/>
              </a:lnSpc>
              <a:spcBef>
                <a:spcPts val="0"/>
              </a:spcBef>
              <a:spcAft>
                <a:spcPts val="0"/>
              </a:spcAft>
              <a:buSzPts val="1800"/>
              <a:buChar char="○"/>
            </a:pPr>
            <a:r>
              <a:rPr lang="en" sz="1800"/>
              <a:t>RMSD is sensitive to outliers.</a:t>
            </a:r>
            <a:endParaRPr sz="1800"/>
          </a:p>
          <a:p>
            <a:pPr indent="-342900" lvl="0" marL="457200" rtl="0" algn="l">
              <a:lnSpc>
                <a:spcPct val="150000"/>
              </a:lnSpc>
              <a:spcBef>
                <a:spcPts val="0"/>
              </a:spcBef>
              <a:spcAft>
                <a:spcPts val="0"/>
              </a:spcAft>
              <a:buSzPts val="1800"/>
              <a:buChar char="●"/>
            </a:pPr>
            <a:r>
              <a:rPr lang="en" sz="1800"/>
              <a:t>MSE</a:t>
            </a:r>
            <a:endParaRPr sz="1800"/>
          </a:p>
          <a:p>
            <a:pPr indent="-342900" lvl="1" marL="914400" rtl="0" algn="l">
              <a:lnSpc>
                <a:spcPct val="150000"/>
              </a:lnSpc>
              <a:spcBef>
                <a:spcPts val="0"/>
              </a:spcBef>
              <a:spcAft>
                <a:spcPts val="0"/>
              </a:spcAft>
              <a:buSzPts val="1800"/>
              <a:buChar char="○"/>
            </a:pPr>
            <a:r>
              <a:rPr lang="en" sz="1800"/>
              <a:t>Calculated as the average of the squared differences between the predicted and actual values</a:t>
            </a:r>
            <a:endParaRPr sz="1800"/>
          </a:p>
          <a:p>
            <a:pPr indent="-342900" lvl="1" marL="914400" rtl="0" algn="l">
              <a:lnSpc>
                <a:spcPct val="150000"/>
              </a:lnSpc>
              <a:spcBef>
                <a:spcPts val="0"/>
              </a:spcBef>
              <a:spcAft>
                <a:spcPts val="0"/>
              </a:spcAft>
              <a:buSzPts val="1800"/>
              <a:buChar char="○"/>
            </a:pPr>
            <a:r>
              <a:rPr lang="en" sz="1800"/>
              <a:t>Result is always positive.</a:t>
            </a:r>
            <a:endParaRPr sz="1800"/>
          </a:p>
          <a:p>
            <a:pPr indent="0" lvl="0" marL="914400" rtl="0" algn="l">
              <a:lnSpc>
                <a:spcPct val="150000"/>
              </a:lnSpc>
              <a:spcBef>
                <a:spcPts val="0"/>
              </a:spcBef>
              <a:spcAft>
                <a:spcPts val="0"/>
              </a:spcAft>
              <a:buNone/>
            </a:pPr>
            <a:r>
              <a:t/>
            </a:r>
            <a:endParaRPr sz="1800"/>
          </a:p>
        </p:txBody>
      </p:sp>
      <p:pic>
        <p:nvPicPr>
          <p:cNvPr id="155" name="Google Shape;155;p26"/>
          <p:cNvPicPr preferRelativeResize="0"/>
          <p:nvPr/>
        </p:nvPicPr>
        <p:blipFill>
          <a:blip r:embed="rId3">
            <a:alphaModFix/>
          </a:blip>
          <a:stretch>
            <a:fillRect/>
          </a:stretch>
        </p:blipFill>
        <p:spPr>
          <a:xfrm>
            <a:off x="2592675" y="2014175"/>
            <a:ext cx="2604025" cy="6734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7"/>
          <p:cNvSpPr txBox="1"/>
          <p:nvPr>
            <p:ph type="ctrTitle"/>
          </p:nvPr>
        </p:nvSpPr>
        <p:spPr>
          <a:xfrm>
            <a:off x="311700" y="726100"/>
            <a:ext cx="8520600" cy="6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000000"/>
                </a:solidFill>
                <a:latin typeface="Calibri"/>
                <a:ea typeface="Calibri"/>
                <a:cs typeface="Calibri"/>
                <a:sym typeface="Calibri"/>
              </a:rPr>
              <a:t>Plan of Attack</a:t>
            </a:r>
            <a:endParaRPr b="1" sz="3000">
              <a:solidFill>
                <a:srgbClr val="000000"/>
              </a:solidFill>
              <a:latin typeface="Calibri"/>
              <a:ea typeface="Calibri"/>
              <a:cs typeface="Calibri"/>
              <a:sym typeface="Calibri"/>
            </a:endParaRPr>
          </a:p>
        </p:txBody>
      </p:sp>
      <p:sp>
        <p:nvSpPr>
          <p:cNvPr id="161" name="Google Shape;161;p27"/>
          <p:cNvSpPr txBox="1"/>
          <p:nvPr>
            <p:ph idx="1" type="subTitle"/>
          </p:nvPr>
        </p:nvSpPr>
        <p:spPr>
          <a:xfrm>
            <a:off x="311700" y="1535600"/>
            <a:ext cx="8520600" cy="33237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rgbClr val="000000"/>
              </a:buClr>
              <a:buSzPts val="1400"/>
              <a:buFont typeface="Calibri"/>
              <a:buChar char="●"/>
            </a:pPr>
            <a:r>
              <a:rPr lang="en" sz="1400">
                <a:solidFill>
                  <a:srgbClr val="000000"/>
                </a:solidFill>
                <a:latin typeface="Calibri"/>
                <a:ea typeface="Calibri"/>
                <a:cs typeface="Calibri"/>
                <a:sym typeface="Calibri"/>
              </a:rPr>
              <a:t>Derivative</a:t>
            </a:r>
            <a:endParaRPr sz="1400">
              <a:solidFill>
                <a:srgbClr val="000000"/>
              </a:solidFill>
              <a:latin typeface="Calibri"/>
              <a:ea typeface="Calibri"/>
              <a:cs typeface="Calibri"/>
              <a:sym typeface="Calibri"/>
            </a:endParaRPr>
          </a:p>
          <a:p>
            <a:pPr indent="0" lvl="0" marL="0" rtl="0" algn="l">
              <a:spcBef>
                <a:spcPts val="0"/>
              </a:spcBef>
              <a:spcAft>
                <a:spcPts val="0"/>
              </a:spcAft>
              <a:buNone/>
            </a:pPr>
            <a:r>
              <a:t/>
            </a:r>
            <a:endParaRPr sz="1400">
              <a:solidFill>
                <a:srgbClr val="000000"/>
              </a:solidFill>
              <a:latin typeface="Calibri"/>
              <a:ea typeface="Calibri"/>
              <a:cs typeface="Calibri"/>
              <a:sym typeface="Calibri"/>
            </a:endParaRPr>
          </a:p>
          <a:p>
            <a:pPr indent="-317500" lvl="0" marL="457200" rtl="0" algn="l">
              <a:spcBef>
                <a:spcPts val="0"/>
              </a:spcBef>
              <a:spcAft>
                <a:spcPts val="0"/>
              </a:spcAft>
              <a:buClr>
                <a:srgbClr val="000000"/>
              </a:buClr>
              <a:buSzPts val="1400"/>
              <a:buFont typeface="Calibri"/>
              <a:buChar char="●"/>
            </a:pPr>
            <a:r>
              <a:rPr lang="en" sz="1400">
                <a:solidFill>
                  <a:srgbClr val="000000"/>
                </a:solidFill>
                <a:latin typeface="Calibri"/>
                <a:ea typeface="Calibri"/>
                <a:cs typeface="Calibri"/>
                <a:sym typeface="Calibri"/>
              </a:rPr>
              <a:t>Partial Derivative</a:t>
            </a:r>
            <a:endParaRPr sz="1400">
              <a:solidFill>
                <a:srgbClr val="000000"/>
              </a:solidFill>
              <a:latin typeface="Calibri"/>
              <a:ea typeface="Calibri"/>
              <a:cs typeface="Calibri"/>
              <a:sym typeface="Calibri"/>
            </a:endParaRPr>
          </a:p>
          <a:p>
            <a:pPr indent="0" lvl="0" marL="0" rtl="0" algn="l">
              <a:spcBef>
                <a:spcPts val="0"/>
              </a:spcBef>
              <a:spcAft>
                <a:spcPts val="0"/>
              </a:spcAft>
              <a:buNone/>
            </a:pPr>
            <a:r>
              <a:t/>
            </a:r>
            <a:endParaRPr sz="1400">
              <a:solidFill>
                <a:srgbClr val="000000"/>
              </a:solidFill>
              <a:latin typeface="Calibri"/>
              <a:ea typeface="Calibri"/>
              <a:cs typeface="Calibri"/>
              <a:sym typeface="Calibri"/>
            </a:endParaRPr>
          </a:p>
          <a:p>
            <a:pPr indent="-317500" lvl="0" marL="457200" rtl="0" algn="l">
              <a:spcBef>
                <a:spcPts val="0"/>
              </a:spcBef>
              <a:spcAft>
                <a:spcPts val="0"/>
              </a:spcAft>
              <a:buClr>
                <a:srgbClr val="000000"/>
              </a:buClr>
              <a:buSzPts val="1400"/>
              <a:buFont typeface="Calibri"/>
              <a:buChar char="●"/>
            </a:pPr>
            <a:r>
              <a:rPr lang="en" sz="1400">
                <a:solidFill>
                  <a:srgbClr val="000000"/>
                </a:solidFill>
                <a:latin typeface="Calibri"/>
                <a:ea typeface="Calibri"/>
                <a:cs typeface="Calibri"/>
                <a:sym typeface="Calibri"/>
              </a:rPr>
              <a:t>What is a Gradient</a:t>
            </a:r>
            <a:endParaRPr sz="1400">
              <a:solidFill>
                <a:srgbClr val="000000"/>
              </a:solidFill>
              <a:latin typeface="Calibri"/>
              <a:ea typeface="Calibri"/>
              <a:cs typeface="Calibri"/>
              <a:sym typeface="Calibri"/>
            </a:endParaRPr>
          </a:p>
          <a:p>
            <a:pPr indent="0" lvl="0" marL="0" rtl="0" algn="l">
              <a:spcBef>
                <a:spcPts val="0"/>
              </a:spcBef>
              <a:spcAft>
                <a:spcPts val="0"/>
              </a:spcAft>
              <a:buNone/>
            </a:pPr>
            <a:r>
              <a:t/>
            </a:r>
            <a:endParaRPr sz="1400">
              <a:solidFill>
                <a:srgbClr val="000000"/>
              </a:solidFill>
              <a:latin typeface="Calibri"/>
              <a:ea typeface="Calibri"/>
              <a:cs typeface="Calibri"/>
              <a:sym typeface="Calibri"/>
            </a:endParaRPr>
          </a:p>
          <a:p>
            <a:pPr indent="-317500" lvl="0" marL="457200" rtl="0" algn="l">
              <a:spcBef>
                <a:spcPts val="0"/>
              </a:spcBef>
              <a:spcAft>
                <a:spcPts val="0"/>
              </a:spcAft>
              <a:buClr>
                <a:srgbClr val="000000"/>
              </a:buClr>
              <a:buSzPts val="1400"/>
              <a:buFont typeface="Calibri"/>
              <a:buChar char="●"/>
            </a:pPr>
            <a:r>
              <a:rPr lang="en" sz="1400">
                <a:solidFill>
                  <a:srgbClr val="000000"/>
                </a:solidFill>
                <a:latin typeface="Calibri"/>
                <a:ea typeface="Calibri"/>
                <a:cs typeface="Calibri"/>
                <a:sym typeface="Calibri"/>
              </a:rPr>
              <a:t>Backpropagation using Gradient Descent</a:t>
            </a:r>
            <a:endParaRPr sz="1400">
              <a:solidFill>
                <a:srgbClr val="000000"/>
              </a:solidFill>
              <a:latin typeface="Calibri"/>
              <a:ea typeface="Calibri"/>
              <a:cs typeface="Calibri"/>
              <a:sym typeface="Calibri"/>
            </a:endParaRPr>
          </a:p>
          <a:p>
            <a:pPr indent="0" lvl="0" marL="0" rtl="0" algn="l">
              <a:spcBef>
                <a:spcPts val="0"/>
              </a:spcBef>
              <a:spcAft>
                <a:spcPts val="0"/>
              </a:spcAft>
              <a:buNone/>
            </a:pPr>
            <a:r>
              <a:t/>
            </a:r>
            <a:endParaRPr sz="1400">
              <a:solidFill>
                <a:srgbClr val="000000"/>
              </a:solidFill>
              <a:latin typeface="Calibri"/>
              <a:ea typeface="Calibri"/>
              <a:cs typeface="Calibri"/>
              <a:sym typeface="Calibri"/>
            </a:endParaRPr>
          </a:p>
          <a:p>
            <a:pPr indent="-317500" lvl="0" marL="457200" rtl="0" algn="l">
              <a:spcBef>
                <a:spcPts val="0"/>
              </a:spcBef>
              <a:spcAft>
                <a:spcPts val="0"/>
              </a:spcAft>
              <a:buClr>
                <a:srgbClr val="000000"/>
              </a:buClr>
              <a:buSzPts val="1400"/>
              <a:buFont typeface="Calibri"/>
              <a:buChar char="●"/>
            </a:pPr>
            <a:r>
              <a:rPr lang="en" sz="1400">
                <a:solidFill>
                  <a:srgbClr val="000000"/>
                </a:solidFill>
                <a:latin typeface="Calibri"/>
                <a:ea typeface="Calibri"/>
                <a:cs typeface="Calibri"/>
                <a:sym typeface="Calibri"/>
              </a:rPr>
              <a:t>Visualize Gradient Descent and Back Prop. @Work</a:t>
            </a:r>
            <a:endParaRPr sz="1400">
              <a:solidFill>
                <a:srgbClr val="000000"/>
              </a:solidFill>
              <a:latin typeface="Calibri"/>
              <a:ea typeface="Calibri"/>
              <a:cs typeface="Calibri"/>
              <a:sym typeface="Calibri"/>
            </a:endParaRPr>
          </a:p>
          <a:p>
            <a:pPr indent="0" lvl="0" marL="0" rtl="0" algn="l">
              <a:spcBef>
                <a:spcPts val="0"/>
              </a:spcBef>
              <a:spcAft>
                <a:spcPts val="0"/>
              </a:spcAft>
              <a:buNone/>
            </a:pPr>
            <a:r>
              <a:t/>
            </a:r>
            <a:endParaRPr sz="1400">
              <a:solidFill>
                <a:srgbClr val="000000"/>
              </a:solidFill>
              <a:latin typeface="Calibri"/>
              <a:ea typeface="Calibri"/>
              <a:cs typeface="Calibri"/>
              <a:sym typeface="Calibri"/>
            </a:endParaRPr>
          </a:p>
          <a:p>
            <a:pPr indent="-317500" lvl="0" marL="457200" rtl="0" algn="l">
              <a:spcBef>
                <a:spcPts val="0"/>
              </a:spcBef>
              <a:spcAft>
                <a:spcPts val="0"/>
              </a:spcAft>
              <a:buClr>
                <a:srgbClr val="000000"/>
              </a:buClr>
              <a:buSzPts val="1400"/>
              <a:buFont typeface="Calibri"/>
              <a:buChar char="●"/>
            </a:pPr>
            <a:r>
              <a:rPr lang="en" sz="1400">
                <a:solidFill>
                  <a:srgbClr val="000000"/>
                </a:solidFill>
                <a:latin typeface="Calibri"/>
                <a:ea typeface="Calibri"/>
                <a:cs typeface="Calibri"/>
                <a:sym typeface="Calibri"/>
              </a:rPr>
              <a:t>Types of Gradient Descent</a:t>
            </a:r>
            <a:endParaRPr sz="1400">
              <a:solidFill>
                <a:srgbClr val="000000"/>
              </a:solidFill>
              <a:latin typeface="Calibri"/>
              <a:ea typeface="Calibri"/>
              <a:cs typeface="Calibri"/>
              <a:sym typeface="Calibri"/>
            </a:endParaRPr>
          </a:p>
        </p:txBody>
      </p:sp>
      <p:pic>
        <p:nvPicPr>
          <p:cNvPr id="162" name="Google Shape;162;p27"/>
          <p:cNvPicPr preferRelativeResize="0"/>
          <p:nvPr/>
        </p:nvPicPr>
        <p:blipFill>
          <a:blip r:embed="rId3">
            <a:alphaModFix/>
          </a:blip>
          <a:stretch>
            <a:fillRect/>
          </a:stretch>
        </p:blipFill>
        <p:spPr>
          <a:xfrm>
            <a:off x="5344950" y="1947275"/>
            <a:ext cx="3008199" cy="1974151"/>
          </a:xfrm>
          <a:prstGeom prst="rect">
            <a:avLst/>
          </a:prstGeom>
          <a:noFill/>
          <a:ln>
            <a:noFill/>
          </a:ln>
        </p:spPr>
      </p:pic>
      <p:sp>
        <p:nvSpPr>
          <p:cNvPr id="163" name="Google Shape;163;p27"/>
          <p:cNvSpPr txBox="1"/>
          <p:nvPr/>
        </p:nvSpPr>
        <p:spPr>
          <a:xfrm>
            <a:off x="7953875" y="4817850"/>
            <a:ext cx="2395200" cy="1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666666"/>
                </a:solidFill>
                <a:latin typeface="Calibri"/>
                <a:ea typeface="Calibri"/>
                <a:cs typeface="Calibri"/>
                <a:sym typeface="Calibri"/>
              </a:rPr>
              <a:t>#sg_agile_squad</a:t>
            </a:r>
            <a:endParaRPr sz="1200">
              <a:solidFill>
                <a:srgbClr val="666666"/>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1">
                                            <p:txEl>
                                              <p:pRg end="0" st="0"/>
                                            </p:txEl>
                                          </p:spTgt>
                                        </p:tgtEl>
                                        <p:attrNameLst>
                                          <p:attrName>style.visibility</p:attrName>
                                        </p:attrNameLst>
                                      </p:cBhvr>
                                      <p:to>
                                        <p:strVal val="visible"/>
                                      </p:to>
                                    </p:set>
                                    <p:animEffect filter="fade" transition="in">
                                      <p:cBhvr>
                                        <p:cTn dur="1000"/>
                                        <p:tgtEl>
                                          <p:spTgt spid="16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1">
                                            <p:txEl>
                                              <p:pRg end="1" st="1"/>
                                            </p:txEl>
                                          </p:spTgt>
                                        </p:tgtEl>
                                        <p:attrNameLst>
                                          <p:attrName>style.visibility</p:attrName>
                                        </p:attrNameLst>
                                      </p:cBhvr>
                                      <p:to>
                                        <p:strVal val="visible"/>
                                      </p:to>
                                    </p:set>
                                    <p:animEffect filter="fade" transition="in">
                                      <p:cBhvr>
                                        <p:cTn dur="1000"/>
                                        <p:tgtEl>
                                          <p:spTgt spid="16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1">
                                            <p:txEl>
                                              <p:pRg end="2" st="2"/>
                                            </p:txEl>
                                          </p:spTgt>
                                        </p:tgtEl>
                                        <p:attrNameLst>
                                          <p:attrName>style.visibility</p:attrName>
                                        </p:attrNameLst>
                                      </p:cBhvr>
                                      <p:to>
                                        <p:strVal val="visible"/>
                                      </p:to>
                                    </p:set>
                                    <p:animEffect filter="fade" transition="in">
                                      <p:cBhvr>
                                        <p:cTn dur="1000"/>
                                        <p:tgtEl>
                                          <p:spTgt spid="161">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1">
                                            <p:txEl>
                                              <p:pRg end="3" st="3"/>
                                            </p:txEl>
                                          </p:spTgt>
                                        </p:tgtEl>
                                        <p:attrNameLst>
                                          <p:attrName>style.visibility</p:attrName>
                                        </p:attrNameLst>
                                      </p:cBhvr>
                                      <p:to>
                                        <p:strVal val="visible"/>
                                      </p:to>
                                    </p:set>
                                    <p:animEffect filter="fade" transition="in">
                                      <p:cBhvr>
                                        <p:cTn dur="1000"/>
                                        <p:tgtEl>
                                          <p:spTgt spid="161">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1">
                                            <p:txEl>
                                              <p:pRg end="4" st="4"/>
                                            </p:txEl>
                                          </p:spTgt>
                                        </p:tgtEl>
                                        <p:attrNameLst>
                                          <p:attrName>style.visibility</p:attrName>
                                        </p:attrNameLst>
                                      </p:cBhvr>
                                      <p:to>
                                        <p:strVal val="visible"/>
                                      </p:to>
                                    </p:set>
                                    <p:animEffect filter="fade" transition="in">
                                      <p:cBhvr>
                                        <p:cTn dur="1000"/>
                                        <p:tgtEl>
                                          <p:spTgt spid="161">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1">
                                            <p:txEl>
                                              <p:pRg end="5" st="5"/>
                                            </p:txEl>
                                          </p:spTgt>
                                        </p:tgtEl>
                                        <p:attrNameLst>
                                          <p:attrName>style.visibility</p:attrName>
                                        </p:attrNameLst>
                                      </p:cBhvr>
                                      <p:to>
                                        <p:strVal val="visible"/>
                                      </p:to>
                                    </p:set>
                                    <p:animEffect filter="fade" transition="in">
                                      <p:cBhvr>
                                        <p:cTn dur="1000"/>
                                        <p:tgtEl>
                                          <p:spTgt spid="161">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1">
                                            <p:txEl>
                                              <p:pRg end="6" st="6"/>
                                            </p:txEl>
                                          </p:spTgt>
                                        </p:tgtEl>
                                        <p:attrNameLst>
                                          <p:attrName>style.visibility</p:attrName>
                                        </p:attrNameLst>
                                      </p:cBhvr>
                                      <p:to>
                                        <p:strVal val="visible"/>
                                      </p:to>
                                    </p:set>
                                    <p:animEffect filter="fade" transition="in">
                                      <p:cBhvr>
                                        <p:cTn dur="1000"/>
                                        <p:tgtEl>
                                          <p:spTgt spid="161">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1">
                                            <p:txEl>
                                              <p:pRg end="7" st="7"/>
                                            </p:txEl>
                                          </p:spTgt>
                                        </p:tgtEl>
                                        <p:attrNameLst>
                                          <p:attrName>style.visibility</p:attrName>
                                        </p:attrNameLst>
                                      </p:cBhvr>
                                      <p:to>
                                        <p:strVal val="visible"/>
                                      </p:to>
                                    </p:set>
                                    <p:animEffect filter="fade" transition="in">
                                      <p:cBhvr>
                                        <p:cTn dur="1000"/>
                                        <p:tgtEl>
                                          <p:spTgt spid="161">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1">
                                            <p:txEl>
                                              <p:pRg end="8" st="8"/>
                                            </p:txEl>
                                          </p:spTgt>
                                        </p:tgtEl>
                                        <p:attrNameLst>
                                          <p:attrName>style.visibility</p:attrName>
                                        </p:attrNameLst>
                                      </p:cBhvr>
                                      <p:to>
                                        <p:strVal val="visible"/>
                                      </p:to>
                                    </p:set>
                                    <p:animEffect filter="fade" transition="in">
                                      <p:cBhvr>
                                        <p:cTn dur="1000"/>
                                        <p:tgtEl>
                                          <p:spTgt spid="161">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1">
                                            <p:txEl>
                                              <p:pRg end="9" st="9"/>
                                            </p:txEl>
                                          </p:spTgt>
                                        </p:tgtEl>
                                        <p:attrNameLst>
                                          <p:attrName>style.visibility</p:attrName>
                                        </p:attrNameLst>
                                      </p:cBhvr>
                                      <p:to>
                                        <p:strVal val="visible"/>
                                      </p:to>
                                    </p:set>
                                    <p:animEffect filter="fade" transition="in">
                                      <p:cBhvr>
                                        <p:cTn dur="1000"/>
                                        <p:tgtEl>
                                          <p:spTgt spid="161">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1">
                                            <p:txEl>
                                              <p:pRg end="10" st="10"/>
                                            </p:txEl>
                                          </p:spTgt>
                                        </p:tgtEl>
                                        <p:attrNameLst>
                                          <p:attrName>style.visibility</p:attrName>
                                        </p:attrNameLst>
                                      </p:cBhvr>
                                      <p:to>
                                        <p:strVal val="visible"/>
                                      </p:to>
                                    </p:set>
                                    <p:animEffect filter="fade" transition="in">
                                      <p:cBhvr>
                                        <p:cTn dur="1000"/>
                                        <p:tgtEl>
                                          <p:spTgt spid="161">
                                            <p:txEl>
                                              <p:pRg end="10" st="1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28"/>
          <p:cNvSpPr txBox="1"/>
          <p:nvPr>
            <p:ph type="ctrTitle"/>
          </p:nvPr>
        </p:nvSpPr>
        <p:spPr>
          <a:xfrm>
            <a:off x="311700" y="726100"/>
            <a:ext cx="8520600" cy="6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000000"/>
                </a:solidFill>
                <a:latin typeface="Calibri"/>
                <a:ea typeface="Calibri"/>
                <a:cs typeface="Calibri"/>
                <a:sym typeface="Calibri"/>
              </a:rPr>
              <a:t>Derivative (Rate of Change)?</a:t>
            </a:r>
            <a:endParaRPr b="1" sz="3000">
              <a:solidFill>
                <a:srgbClr val="000000"/>
              </a:solidFill>
              <a:latin typeface="Calibri"/>
              <a:ea typeface="Calibri"/>
              <a:cs typeface="Calibri"/>
              <a:sym typeface="Calibri"/>
            </a:endParaRPr>
          </a:p>
        </p:txBody>
      </p:sp>
      <p:sp>
        <p:nvSpPr>
          <p:cNvPr id="169" name="Google Shape;169;p28"/>
          <p:cNvSpPr txBox="1"/>
          <p:nvPr/>
        </p:nvSpPr>
        <p:spPr>
          <a:xfrm>
            <a:off x="7953875" y="4817850"/>
            <a:ext cx="2395200" cy="1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666666"/>
                </a:solidFill>
                <a:latin typeface="Calibri"/>
                <a:ea typeface="Calibri"/>
                <a:cs typeface="Calibri"/>
                <a:sym typeface="Calibri"/>
              </a:rPr>
              <a:t>#sg_agile_squad</a:t>
            </a:r>
            <a:endParaRPr sz="1200">
              <a:solidFill>
                <a:srgbClr val="666666"/>
              </a:solidFill>
              <a:latin typeface="Calibri"/>
              <a:ea typeface="Calibri"/>
              <a:cs typeface="Calibri"/>
              <a:sym typeface="Calibri"/>
            </a:endParaRPr>
          </a:p>
        </p:txBody>
      </p:sp>
      <p:cxnSp>
        <p:nvCxnSpPr>
          <p:cNvPr id="170" name="Google Shape;170;p28"/>
          <p:cNvCxnSpPr/>
          <p:nvPr/>
        </p:nvCxnSpPr>
        <p:spPr>
          <a:xfrm flipH="1" rot="10800000">
            <a:off x="846050" y="2246675"/>
            <a:ext cx="1128300" cy="940200"/>
          </a:xfrm>
          <a:prstGeom prst="straightConnector1">
            <a:avLst/>
          </a:prstGeom>
          <a:noFill/>
          <a:ln cap="flat" cmpd="sng" w="19050">
            <a:solidFill>
              <a:srgbClr val="4A86E8"/>
            </a:solidFill>
            <a:prstDash val="solid"/>
            <a:round/>
            <a:headEnd len="med" w="med" type="none"/>
            <a:tailEnd len="med" w="med" type="none"/>
          </a:ln>
        </p:spPr>
      </p:cxnSp>
      <p:cxnSp>
        <p:nvCxnSpPr>
          <p:cNvPr id="171" name="Google Shape;171;p28"/>
          <p:cNvCxnSpPr/>
          <p:nvPr/>
        </p:nvCxnSpPr>
        <p:spPr>
          <a:xfrm>
            <a:off x="1732400" y="2461675"/>
            <a:ext cx="0" cy="335700"/>
          </a:xfrm>
          <a:prstGeom prst="straightConnector1">
            <a:avLst/>
          </a:prstGeom>
          <a:noFill/>
          <a:ln cap="flat" cmpd="sng" w="9525">
            <a:solidFill>
              <a:schemeClr val="dk2"/>
            </a:solidFill>
            <a:prstDash val="solid"/>
            <a:round/>
            <a:headEnd len="med" w="med" type="none"/>
            <a:tailEnd len="med" w="med" type="none"/>
          </a:ln>
        </p:spPr>
      </p:cxnSp>
      <p:cxnSp>
        <p:nvCxnSpPr>
          <p:cNvPr id="172" name="Google Shape;172;p28"/>
          <p:cNvCxnSpPr/>
          <p:nvPr/>
        </p:nvCxnSpPr>
        <p:spPr>
          <a:xfrm flipH="1" rot="10800000">
            <a:off x="1356375" y="2765975"/>
            <a:ext cx="389400" cy="18000"/>
          </a:xfrm>
          <a:prstGeom prst="straightConnector1">
            <a:avLst/>
          </a:prstGeom>
          <a:noFill/>
          <a:ln cap="flat" cmpd="sng" w="9525">
            <a:solidFill>
              <a:schemeClr val="dk2"/>
            </a:solidFill>
            <a:prstDash val="solid"/>
            <a:round/>
            <a:headEnd len="med" w="med" type="none"/>
            <a:tailEnd len="med" w="med" type="none"/>
          </a:ln>
        </p:spPr>
      </p:cxnSp>
      <p:cxnSp>
        <p:nvCxnSpPr>
          <p:cNvPr id="173" name="Google Shape;173;p28"/>
          <p:cNvCxnSpPr/>
          <p:nvPr/>
        </p:nvCxnSpPr>
        <p:spPr>
          <a:xfrm rot="10800000">
            <a:off x="859500" y="1978275"/>
            <a:ext cx="0" cy="1530900"/>
          </a:xfrm>
          <a:prstGeom prst="straightConnector1">
            <a:avLst/>
          </a:prstGeom>
          <a:noFill/>
          <a:ln cap="flat" cmpd="sng" w="9525">
            <a:solidFill>
              <a:schemeClr val="dk2"/>
            </a:solidFill>
            <a:prstDash val="solid"/>
            <a:round/>
            <a:headEnd len="med" w="med" type="none"/>
            <a:tailEnd len="med" w="med" type="triangle"/>
          </a:ln>
        </p:spPr>
      </p:cxnSp>
      <p:cxnSp>
        <p:nvCxnSpPr>
          <p:cNvPr id="174" name="Google Shape;174;p28"/>
          <p:cNvCxnSpPr/>
          <p:nvPr/>
        </p:nvCxnSpPr>
        <p:spPr>
          <a:xfrm flipH="1" rot="10800000">
            <a:off x="872925" y="3482250"/>
            <a:ext cx="1437000" cy="13500"/>
          </a:xfrm>
          <a:prstGeom prst="straightConnector1">
            <a:avLst/>
          </a:prstGeom>
          <a:noFill/>
          <a:ln cap="flat" cmpd="sng" w="9525">
            <a:solidFill>
              <a:schemeClr val="dk2"/>
            </a:solidFill>
            <a:prstDash val="solid"/>
            <a:round/>
            <a:headEnd len="med" w="med" type="none"/>
            <a:tailEnd len="med" w="med" type="triangle"/>
          </a:ln>
        </p:spPr>
      </p:cxnSp>
      <p:sp>
        <p:nvSpPr>
          <p:cNvPr id="175" name="Google Shape;175;p28"/>
          <p:cNvSpPr txBox="1"/>
          <p:nvPr/>
        </p:nvSpPr>
        <p:spPr>
          <a:xfrm>
            <a:off x="1731200" y="2392750"/>
            <a:ext cx="887700" cy="25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y</a:t>
            </a:r>
            <a:r>
              <a:rPr lang="en" sz="600"/>
              <a:t>2</a:t>
            </a:r>
            <a:r>
              <a:rPr lang="en"/>
              <a:t> - y</a:t>
            </a:r>
            <a:r>
              <a:rPr lang="en" sz="600"/>
              <a:t>1</a:t>
            </a:r>
            <a:endParaRPr sz="600"/>
          </a:p>
        </p:txBody>
      </p:sp>
      <p:sp>
        <p:nvSpPr>
          <p:cNvPr id="176" name="Google Shape;176;p28"/>
          <p:cNvSpPr txBox="1"/>
          <p:nvPr/>
        </p:nvSpPr>
        <p:spPr>
          <a:xfrm>
            <a:off x="1350200" y="2773750"/>
            <a:ext cx="389400" cy="25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28"/>
          <p:cNvSpPr txBox="1"/>
          <p:nvPr/>
        </p:nvSpPr>
        <p:spPr>
          <a:xfrm>
            <a:off x="644625" y="3907975"/>
            <a:ext cx="1880100" cy="48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Y = mx + c</a:t>
            </a:r>
            <a:endParaRPr/>
          </a:p>
        </p:txBody>
      </p:sp>
      <p:cxnSp>
        <p:nvCxnSpPr>
          <p:cNvPr id="178" name="Google Shape;178;p28"/>
          <p:cNvCxnSpPr/>
          <p:nvPr/>
        </p:nvCxnSpPr>
        <p:spPr>
          <a:xfrm rot="10800000">
            <a:off x="3755100" y="1902075"/>
            <a:ext cx="0" cy="1530900"/>
          </a:xfrm>
          <a:prstGeom prst="straightConnector1">
            <a:avLst/>
          </a:prstGeom>
          <a:noFill/>
          <a:ln cap="flat" cmpd="sng" w="9525">
            <a:solidFill>
              <a:schemeClr val="dk2"/>
            </a:solidFill>
            <a:prstDash val="solid"/>
            <a:round/>
            <a:headEnd len="med" w="med" type="none"/>
            <a:tailEnd len="med" w="med" type="triangle"/>
          </a:ln>
        </p:spPr>
      </p:cxnSp>
      <p:cxnSp>
        <p:nvCxnSpPr>
          <p:cNvPr id="179" name="Google Shape;179;p28"/>
          <p:cNvCxnSpPr/>
          <p:nvPr/>
        </p:nvCxnSpPr>
        <p:spPr>
          <a:xfrm flipH="1" rot="10800000">
            <a:off x="3768525" y="3406050"/>
            <a:ext cx="1437000" cy="13500"/>
          </a:xfrm>
          <a:prstGeom prst="straightConnector1">
            <a:avLst/>
          </a:prstGeom>
          <a:noFill/>
          <a:ln cap="flat" cmpd="sng" w="9525">
            <a:solidFill>
              <a:schemeClr val="dk2"/>
            </a:solidFill>
            <a:prstDash val="solid"/>
            <a:round/>
            <a:headEnd len="med" w="med" type="none"/>
            <a:tailEnd len="med" w="med" type="triangle"/>
          </a:ln>
        </p:spPr>
      </p:cxnSp>
      <p:sp>
        <p:nvSpPr>
          <p:cNvPr id="180" name="Google Shape;180;p28"/>
          <p:cNvSpPr/>
          <p:nvPr/>
        </p:nvSpPr>
        <p:spPr>
          <a:xfrm>
            <a:off x="3773700" y="2215875"/>
            <a:ext cx="1168350" cy="1087775"/>
          </a:xfrm>
          <a:custGeom>
            <a:rect b="b" l="l" r="r" t="t"/>
            <a:pathLst>
              <a:path extrusionOk="0" h="43511" w="46734">
                <a:moveTo>
                  <a:pt x="0" y="43511"/>
                </a:moveTo>
                <a:cubicBezTo>
                  <a:pt x="5551" y="41362"/>
                  <a:pt x="25516" y="37871"/>
                  <a:pt x="33305" y="30619"/>
                </a:cubicBezTo>
                <a:cubicBezTo>
                  <a:pt x="41094" y="23367"/>
                  <a:pt x="44496" y="5103"/>
                  <a:pt x="46734" y="0"/>
                </a:cubicBezTo>
              </a:path>
            </a:pathLst>
          </a:custGeom>
          <a:noFill/>
          <a:ln cap="flat" cmpd="sng" w="19050">
            <a:solidFill>
              <a:srgbClr val="4A86E8"/>
            </a:solidFill>
            <a:prstDash val="solid"/>
            <a:round/>
            <a:headEnd len="med" w="med" type="none"/>
            <a:tailEnd len="med" w="med" type="none"/>
          </a:ln>
        </p:spPr>
      </p:sp>
      <p:sp>
        <p:nvSpPr>
          <p:cNvPr id="181" name="Google Shape;181;p28"/>
          <p:cNvSpPr txBox="1"/>
          <p:nvPr/>
        </p:nvSpPr>
        <p:spPr>
          <a:xfrm>
            <a:off x="3616425" y="3907975"/>
            <a:ext cx="1880100" cy="48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Y = 2^x</a:t>
            </a:r>
            <a:endParaRPr/>
          </a:p>
        </p:txBody>
      </p:sp>
      <p:sp>
        <p:nvSpPr>
          <p:cNvPr id="182" name="Google Shape;182;p28"/>
          <p:cNvSpPr txBox="1"/>
          <p:nvPr/>
        </p:nvSpPr>
        <p:spPr>
          <a:xfrm>
            <a:off x="6359625" y="3831775"/>
            <a:ext cx="1880100" cy="48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Y = 2^x</a:t>
            </a:r>
            <a:endParaRPr/>
          </a:p>
        </p:txBody>
      </p:sp>
      <p:cxnSp>
        <p:nvCxnSpPr>
          <p:cNvPr id="183" name="Google Shape;183;p28"/>
          <p:cNvCxnSpPr/>
          <p:nvPr/>
        </p:nvCxnSpPr>
        <p:spPr>
          <a:xfrm rot="10800000">
            <a:off x="6498300" y="1902075"/>
            <a:ext cx="0" cy="1530900"/>
          </a:xfrm>
          <a:prstGeom prst="straightConnector1">
            <a:avLst/>
          </a:prstGeom>
          <a:noFill/>
          <a:ln cap="flat" cmpd="sng" w="9525">
            <a:solidFill>
              <a:schemeClr val="dk2"/>
            </a:solidFill>
            <a:prstDash val="solid"/>
            <a:round/>
            <a:headEnd len="med" w="med" type="none"/>
            <a:tailEnd len="med" w="med" type="triangle"/>
          </a:ln>
        </p:spPr>
      </p:cxnSp>
      <p:cxnSp>
        <p:nvCxnSpPr>
          <p:cNvPr id="184" name="Google Shape;184;p28"/>
          <p:cNvCxnSpPr/>
          <p:nvPr/>
        </p:nvCxnSpPr>
        <p:spPr>
          <a:xfrm flipH="1" rot="10800000">
            <a:off x="6511725" y="3406050"/>
            <a:ext cx="1437000" cy="13500"/>
          </a:xfrm>
          <a:prstGeom prst="straightConnector1">
            <a:avLst/>
          </a:prstGeom>
          <a:noFill/>
          <a:ln cap="flat" cmpd="sng" w="9525">
            <a:solidFill>
              <a:schemeClr val="dk2"/>
            </a:solidFill>
            <a:prstDash val="solid"/>
            <a:round/>
            <a:headEnd len="med" w="med" type="none"/>
            <a:tailEnd len="med" w="med" type="triangle"/>
          </a:ln>
        </p:spPr>
      </p:cxnSp>
      <p:cxnSp>
        <p:nvCxnSpPr>
          <p:cNvPr id="185" name="Google Shape;185;p28"/>
          <p:cNvCxnSpPr/>
          <p:nvPr/>
        </p:nvCxnSpPr>
        <p:spPr>
          <a:xfrm flipH="1" rot="10800000">
            <a:off x="4391450" y="2690300"/>
            <a:ext cx="510300" cy="510300"/>
          </a:xfrm>
          <a:prstGeom prst="straightConnector1">
            <a:avLst/>
          </a:prstGeom>
          <a:noFill/>
          <a:ln cap="flat" cmpd="sng" w="9525">
            <a:solidFill>
              <a:schemeClr val="dk2"/>
            </a:solidFill>
            <a:prstDash val="solid"/>
            <a:round/>
            <a:headEnd len="med" w="med" type="none"/>
            <a:tailEnd len="med" w="med" type="none"/>
          </a:ln>
        </p:spPr>
      </p:cxnSp>
      <p:sp>
        <p:nvSpPr>
          <p:cNvPr id="186" name="Google Shape;186;p28"/>
          <p:cNvSpPr txBox="1"/>
          <p:nvPr/>
        </p:nvSpPr>
        <p:spPr>
          <a:xfrm>
            <a:off x="738625" y="1463825"/>
            <a:ext cx="1571400" cy="255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LINE</a:t>
            </a:r>
            <a:endParaRPr/>
          </a:p>
        </p:txBody>
      </p:sp>
      <p:sp>
        <p:nvSpPr>
          <p:cNvPr id="187" name="Google Shape;187;p28"/>
          <p:cNvSpPr txBox="1"/>
          <p:nvPr/>
        </p:nvSpPr>
        <p:spPr>
          <a:xfrm>
            <a:off x="3634225" y="1463825"/>
            <a:ext cx="1571400" cy="255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EXPONENTIAL</a:t>
            </a:r>
            <a:endParaRPr/>
          </a:p>
        </p:txBody>
      </p:sp>
      <p:sp>
        <p:nvSpPr>
          <p:cNvPr id="188" name="Google Shape;188;p28"/>
          <p:cNvSpPr txBox="1"/>
          <p:nvPr/>
        </p:nvSpPr>
        <p:spPr>
          <a:xfrm>
            <a:off x="6453625" y="1463825"/>
            <a:ext cx="1571400" cy="255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PARABOLA</a:t>
            </a:r>
            <a:endParaRPr/>
          </a:p>
        </p:txBody>
      </p:sp>
      <p:sp>
        <p:nvSpPr>
          <p:cNvPr id="189" name="Google Shape;189;p28"/>
          <p:cNvSpPr/>
          <p:nvPr/>
        </p:nvSpPr>
        <p:spPr>
          <a:xfrm>
            <a:off x="6595150" y="2215875"/>
            <a:ext cx="1731151" cy="1179763"/>
          </a:xfrm>
          <a:custGeom>
            <a:rect b="b" l="l" r="r" t="t"/>
            <a:pathLst>
              <a:path extrusionOk="0" h="20765" w="31693">
                <a:moveTo>
                  <a:pt x="0" y="0"/>
                </a:moveTo>
                <a:cubicBezTo>
                  <a:pt x="1433" y="2865"/>
                  <a:pt x="5014" y="13967"/>
                  <a:pt x="8595" y="17190"/>
                </a:cubicBezTo>
                <a:cubicBezTo>
                  <a:pt x="12176" y="20413"/>
                  <a:pt x="17637" y="22024"/>
                  <a:pt x="21487" y="19338"/>
                </a:cubicBezTo>
                <a:cubicBezTo>
                  <a:pt x="25337" y="16652"/>
                  <a:pt x="29992" y="4118"/>
                  <a:pt x="31693" y="1074"/>
                </a:cubicBezTo>
              </a:path>
            </a:pathLst>
          </a:custGeom>
          <a:noFill/>
          <a:ln cap="flat" cmpd="sng" w="19050">
            <a:solidFill>
              <a:srgbClr val="4A86E8"/>
            </a:solidFill>
            <a:prstDash val="solid"/>
            <a:round/>
            <a:headEnd len="med" w="med" type="none"/>
            <a:tailEnd len="med" w="med" type="none"/>
          </a:ln>
        </p:spPr>
      </p:sp>
      <p:cxnSp>
        <p:nvCxnSpPr>
          <p:cNvPr id="190" name="Google Shape;190;p28"/>
          <p:cNvCxnSpPr/>
          <p:nvPr/>
        </p:nvCxnSpPr>
        <p:spPr>
          <a:xfrm rot="10800000">
            <a:off x="6730250" y="2842725"/>
            <a:ext cx="425400" cy="487800"/>
          </a:xfrm>
          <a:prstGeom prst="straightConnector1">
            <a:avLst/>
          </a:prstGeom>
          <a:noFill/>
          <a:ln cap="flat" cmpd="sng" w="9525">
            <a:solidFill>
              <a:schemeClr val="dk2"/>
            </a:solidFill>
            <a:prstDash val="solid"/>
            <a:round/>
            <a:headEnd len="med" w="med" type="none"/>
            <a:tailEnd len="med" w="med" type="none"/>
          </a:ln>
        </p:spPr>
      </p:cxnSp>
      <p:sp>
        <p:nvSpPr>
          <p:cNvPr id="191" name="Google Shape;191;p28"/>
          <p:cNvSpPr txBox="1"/>
          <p:nvPr/>
        </p:nvSpPr>
        <p:spPr>
          <a:xfrm>
            <a:off x="792350" y="4319625"/>
            <a:ext cx="1437000" cy="335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Constant Rate of Change</a:t>
            </a:r>
            <a:endParaRPr/>
          </a:p>
        </p:txBody>
      </p:sp>
      <p:sp>
        <p:nvSpPr>
          <p:cNvPr id="192" name="Google Shape;192;p28"/>
          <p:cNvSpPr txBox="1"/>
          <p:nvPr/>
        </p:nvSpPr>
        <p:spPr>
          <a:xfrm>
            <a:off x="3840350" y="4319625"/>
            <a:ext cx="1437000" cy="335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Instantaneous</a:t>
            </a:r>
            <a:r>
              <a:rPr lang="en"/>
              <a:t> Rate of Change</a:t>
            </a:r>
            <a:endParaRPr/>
          </a:p>
        </p:txBody>
      </p:sp>
      <p:sp>
        <p:nvSpPr>
          <p:cNvPr id="193" name="Google Shape;193;p28"/>
          <p:cNvSpPr txBox="1"/>
          <p:nvPr/>
        </p:nvSpPr>
        <p:spPr>
          <a:xfrm>
            <a:off x="6735950" y="4319625"/>
            <a:ext cx="1437000" cy="335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Synchronous to Cost Function (MSE)</a:t>
            </a:r>
            <a:endParaRPr/>
          </a:p>
        </p:txBody>
      </p:sp>
      <p:sp>
        <p:nvSpPr>
          <p:cNvPr id="194" name="Google Shape;194;p28"/>
          <p:cNvSpPr txBox="1"/>
          <p:nvPr/>
        </p:nvSpPr>
        <p:spPr>
          <a:xfrm>
            <a:off x="1274000" y="2697550"/>
            <a:ext cx="887700" cy="25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x</a:t>
            </a:r>
            <a:r>
              <a:rPr lang="en" sz="600"/>
              <a:t>2</a:t>
            </a:r>
            <a:r>
              <a:rPr lang="en"/>
              <a:t> - x</a:t>
            </a:r>
            <a:r>
              <a:rPr lang="en" sz="600"/>
              <a:t>1</a:t>
            </a:r>
            <a:endParaRPr sz="6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0"/>
                                        </p:tgtEl>
                                        <p:attrNameLst>
                                          <p:attrName>style.visibility</p:attrName>
                                        </p:attrNameLst>
                                      </p:cBhvr>
                                      <p:to>
                                        <p:strVal val="visible"/>
                                      </p:to>
                                    </p:set>
                                    <p:animEffect filter="fade" transition="in">
                                      <p:cBhvr>
                                        <p:cTn dur="1000"/>
                                        <p:tgtEl>
                                          <p:spTgt spid="170"/>
                                        </p:tgtEl>
                                      </p:cBhvr>
                                    </p:animEffect>
                                  </p:childTnLst>
                                </p:cTn>
                              </p:par>
                              <p:par>
                                <p:cTn fill="hold" nodeType="withEffect" presetClass="entr" presetID="10" presetSubtype="0">
                                  <p:stCondLst>
                                    <p:cond delay="0"/>
                                  </p:stCondLst>
                                  <p:childTnLst>
                                    <p:set>
                                      <p:cBhvr>
                                        <p:cTn dur="1" fill="hold">
                                          <p:stCondLst>
                                            <p:cond delay="0"/>
                                          </p:stCondLst>
                                        </p:cTn>
                                        <p:tgtEl>
                                          <p:spTgt spid="171"/>
                                        </p:tgtEl>
                                        <p:attrNameLst>
                                          <p:attrName>style.visibility</p:attrName>
                                        </p:attrNameLst>
                                      </p:cBhvr>
                                      <p:to>
                                        <p:strVal val="visible"/>
                                      </p:to>
                                    </p:set>
                                    <p:animEffect filter="fade" transition="in">
                                      <p:cBhvr>
                                        <p:cTn dur="1000"/>
                                        <p:tgtEl>
                                          <p:spTgt spid="171"/>
                                        </p:tgtEl>
                                      </p:cBhvr>
                                    </p:animEffect>
                                  </p:childTnLst>
                                </p:cTn>
                              </p:par>
                              <p:par>
                                <p:cTn fill="hold" nodeType="withEffect" presetClass="entr" presetID="10" presetSubtype="0">
                                  <p:stCondLst>
                                    <p:cond delay="0"/>
                                  </p:stCondLst>
                                  <p:childTnLst>
                                    <p:set>
                                      <p:cBhvr>
                                        <p:cTn dur="1" fill="hold">
                                          <p:stCondLst>
                                            <p:cond delay="0"/>
                                          </p:stCondLst>
                                        </p:cTn>
                                        <p:tgtEl>
                                          <p:spTgt spid="172"/>
                                        </p:tgtEl>
                                        <p:attrNameLst>
                                          <p:attrName>style.visibility</p:attrName>
                                        </p:attrNameLst>
                                      </p:cBhvr>
                                      <p:to>
                                        <p:strVal val="visible"/>
                                      </p:to>
                                    </p:set>
                                    <p:animEffect filter="fade" transition="in">
                                      <p:cBhvr>
                                        <p:cTn dur="1000"/>
                                        <p:tgtEl>
                                          <p:spTgt spid="172"/>
                                        </p:tgtEl>
                                      </p:cBhvr>
                                    </p:animEffect>
                                  </p:childTnLst>
                                </p:cTn>
                              </p:par>
                              <p:par>
                                <p:cTn fill="hold" nodeType="withEffect" presetClass="entr" presetID="10" presetSubtype="0">
                                  <p:stCondLst>
                                    <p:cond delay="0"/>
                                  </p:stCondLst>
                                  <p:childTnLst>
                                    <p:set>
                                      <p:cBhvr>
                                        <p:cTn dur="1" fill="hold">
                                          <p:stCondLst>
                                            <p:cond delay="0"/>
                                          </p:stCondLst>
                                        </p:cTn>
                                        <p:tgtEl>
                                          <p:spTgt spid="173"/>
                                        </p:tgtEl>
                                        <p:attrNameLst>
                                          <p:attrName>style.visibility</p:attrName>
                                        </p:attrNameLst>
                                      </p:cBhvr>
                                      <p:to>
                                        <p:strVal val="visible"/>
                                      </p:to>
                                    </p:set>
                                    <p:animEffect filter="fade" transition="in">
                                      <p:cBhvr>
                                        <p:cTn dur="1000"/>
                                        <p:tgtEl>
                                          <p:spTgt spid="173"/>
                                        </p:tgtEl>
                                      </p:cBhvr>
                                    </p:animEffect>
                                  </p:childTnLst>
                                </p:cTn>
                              </p:par>
                              <p:par>
                                <p:cTn fill="hold" nodeType="withEffect" presetClass="entr" presetID="10" presetSubtype="0">
                                  <p:stCondLst>
                                    <p:cond delay="0"/>
                                  </p:stCondLst>
                                  <p:childTnLst>
                                    <p:set>
                                      <p:cBhvr>
                                        <p:cTn dur="1" fill="hold">
                                          <p:stCondLst>
                                            <p:cond delay="0"/>
                                          </p:stCondLst>
                                        </p:cTn>
                                        <p:tgtEl>
                                          <p:spTgt spid="174"/>
                                        </p:tgtEl>
                                        <p:attrNameLst>
                                          <p:attrName>style.visibility</p:attrName>
                                        </p:attrNameLst>
                                      </p:cBhvr>
                                      <p:to>
                                        <p:strVal val="visible"/>
                                      </p:to>
                                    </p:set>
                                    <p:animEffect filter="fade" transition="in">
                                      <p:cBhvr>
                                        <p:cTn dur="1000"/>
                                        <p:tgtEl>
                                          <p:spTgt spid="174"/>
                                        </p:tgtEl>
                                      </p:cBhvr>
                                    </p:animEffect>
                                  </p:childTnLst>
                                </p:cTn>
                              </p:par>
                              <p:par>
                                <p:cTn fill="hold" nodeType="withEffect" presetClass="entr" presetID="10" presetSubtype="0">
                                  <p:stCondLst>
                                    <p:cond delay="0"/>
                                  </p:stCondLst>
                                  <p:childTnLst>
                                    <p:set>
                                      <p:cBhvr>
                                        <p:cTn dur="1" fill="hold">
                                          <p:stCondLst>
                                            <p:cond delay="0"/>
                                          </p:stCondLst>
                                        </p:cTn>
                                        <p:tgtEl>
                                          <p:spTgt spid="175"/>
                                        </p:tgtEl>
                                        <p:attrNameLst>
                                          <p:attrName>style.visibility</p:attrName>
                                        </p:attrNameLst>
                                      </p:cBhvr>
                                      <p:to>
                                        <p:strVal val="visible"/>
                                      </p:to>
                                    </p:set>
                                    <p:animEffect filter="fade" transition="in">
                                      <p:cBhvr>
                                        <p:cTn dur="1000"/>
                                        <p:tgtEl>
                                          <p:spTgt spid="175"/>
                                        </p:tgtEl>
                                      </p:cBhvr>
                                    </p:animEffect>
                                  </p:childTnLst>
                                </p:cTn>
                              </p:par>
                              <p:par>
                                <p:cTn fill="hold" nodeType="withEffect" presetClass="entr" presetID="10" presetSubtype="0">
                                  <p:stCondLst>
                                    <p:cond delay="0"/>
                                  </p:stCondLst>
                                  <p:childTnLst>
                                    <p:set>
                                      <p:cBhvr>
                                        <p:cTn dur="1" fill="hold">
                                          <p:stCondLst>
                                            <p:cond delay="0"/>
                                          </p:stCondLst>
                                        </p:cTn>
                                        <p:tgtEl>
                                          <p:spTgt spid="176"/>
                                        </p:tgtEl>
                                        <p:attrNameLst>
                                          <p:attrName>style.visibility</p:attrName>
                                        </p:attrNameLst>
                                      </p:cBhvr>
                                      <p:to>
                                        <p:strVal val="visible"/>
                                      </p:to>
                                    </p:set>
                                    <p:animEffect filter="fade" transition="in">
                                      <p:cBhvr>
                                        <p:cTn dur="1000"/>
                                        <p:tgtEl>
                                          <p:spTgt spid="176"/>
                                        </p:tgtEl>
                                      </p:cBhvr>
                                    </p:animEffect>
                                  </p:childTnLst>
                                </p:cTn>
                              </p:par>
                              <p:par>
                                <p:cTn fill="hold" nodeType="withEffect" presetClass="entr" presetID="10" presetSubtype="0">
                                  <p:stCondLst>
                                    <p:cond delay="0"/>
                                  </p:stCondLst>
                                  <p:childTnLst>
                                    <p:set>
                                      <p:cBhvr>
                                        <p:cTn dur="1" fill="hold">
                                          <p:stCondLst>
                                            <p:cond delay="0"/>
                                          </p:stCondLst>
                                        </p:cTn>
                                        <p:tgtEl>
                                          <p:spTgt spid="177"/>
                                        </p:tgtEl>
                                        <p:attrNameLst>
                                          <p:attrName>style.visibility</p:attrName>
                                        </p:attrNameLst>
                                      </p:cBhvr>
                                      <p:to>
                                        <p:strVal val="visible"/>
                                      </p:to>
                                    </p:set>
                                    <p:animEffect filter="fade" transition="in">
                                      <p:cBhvr>
                                        <p:cTn dur="1000"/>
                                        <p:tgtEl>
                                          <p:spTgt spid="177"/>
                                        </p:tgtEl>
                                      </p:cBhvr>
                                    </p:animEffect>
                                  </p:childTnLst>
                                </p:cTn>
                              </p:par>
                              <p:par>
                                <p:cTn fill="hold" nodeType="withEffect" presetClass="entr" presetID="10" presetSubtype="0">
                                  <p:stCondLst>
                                    <p:cond delay="0"/>
                                  </p:stCondLst>
                                  <p:childTnLst>
                                    <p:set>
                                      <p:cBhvr>
                                        <p:cTn dur="1" fill="hold">
                                          <p:stCondLst>
                                            <p:cond delay="0"/>
                                          </p:stCondLst>
                                        </p:cTn>
                                        <p:tgtEl>
                                          <p:spTgt spid="186"/>
                                        </p:tgtEl>
                                        <p:attrNameLst>
                                          <p:attrName>style.visibility</p:attrName>
                                        </p:attrNameLst>
                                      </p:cBhvr>
                                      <p:to>
                                        <p:strVal val="visible"/>
                                      </p:to>
                                    </p:set>
                                    <p:animEffect filter="fade" transition="in">
                                      <p:cBhvr>
                                        <p:cTn dur="1000"/>
                                        <p:tgtEl>
                                          <p:spTgt spid="186"/>
                                        </p:tgtEl>
                                      </p:cBhvr>
                                    </p:animEffect>
                                  </p:childTnLst>
                                </p:cTn>
                              </p:par>
                              <p:par>
                                <p:cTn fill="hold" nodeType="withEffect" presetClass="entr" presetID="10" presetSubtype="0">
                                  <p:stCondLst>
                                    <p:cond delay="0"/>
                                  </p:stCondLst>
                                  <p:childTnLst>
                                    <p:set>
                                      <p:cBhvr>
                                        <p:cTn dur="1" fill="hold">
                                          <p:stCondLst>
                                            <p:cond delay="0"/>
                                          </p:stCondLst>
                                        </p:cTn>
                                        <p:tgtEl>
                                          <p:spTgt spid="191"/>
                                        </p:tgtEl>
                                        <p:attrNameLst>
                                          <p:attrName>style.visibility</p:attrName>
                                        </p:attrNameLst>
                                      </p:cBhvr>
                                      <p:to>
                                        <p:strVal val="visible"/>
                                      </p:to>
                                    </p:set>
                                    <p:animEffect filter="fade" transition="in">
                                      <p:cBhvr>
                                        <p:cTn dur="1000"/>
                                        <p:tgtEl>
                                          <p:spTgt spid="191"/>
                                        </p:tgtEl>
                                      </p:cBhvr>
                                    </p:animEffect>
                                  </p:childTnLst>
                                </p:cTn>
                              </p:par>
                              <p:par>
                                <p:cTn fill="hold" nodeType="withEffect" presetClass="entr" presetID="10" presetSubtype="0">
                                  <p:stCondLst>
                                    <p:cond delay="0"/>
                                  </p:stCondLst>
                                  <p:childTnLst>
                                    <p:set>
                                      <p:cBhvr>
                                        <p:cTn dur="1" fill="hold">
                                          <p:stCondLst>
                                            <p:cond delay="0"/>
                                          </p:stCondLst>
                                        </p:cTn>
                                        <p:tgtEl>
                                          <p:spTgt spid="194"/>
                                        </p:tgtEl>
                                        <p:attrNameLst>
                                          <p:attrName>style.visibility</p:attrName>
                                        </p:attrNameLst>
                                      </p:cBhvr>
                                      <p:to>
                                        <p:strVal val="visible"/>
                                      </p:to>
                                    </p:set>
                                    <p:animEffect filter="fade" transition="in">
                                      <p:cBhvr>
                                        <p:cTn dur="1000"/>
                                        <p:tgtEl>
                                          <p:spTgt spid="19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8"/>
                                        </p:tgtEl>
                                        <p:attrNameLst>
                                          <p:attrName>style.visibility</p:attrName>
                                        </p:attrNameLst>
                                      </p:cBhvr>
                                      <p:to>
                                        <p:strVal val="visible"/>
                                      </p:to>
                                    </p:set>
                                    <p:animEffect filter="fade" transition="in">
                                      <p:cBhvr>
                                        <p:cTn dur="1000"/>
                                        <p:tgtEl>
                                          <p:spTgt spid="178"/>
                                        </p:tgtEl>
                                      </p:cBhvr>
                                    </p:animEffect>
                                  </p:childTnLst>
                                </p:cTn>
                              </p:par>
                              <p:par>
                                <p:cTn fill="hold" nodeType="withEffect" presetClass="entr" presetID="10" presetSubtype="0">
                                  <p:stCondLst>
                                    <p:cond delay="0"/>
                                  </p:stCondLst>
                                  <p:childTnLst>
                                    <p:set>
                                      <p:cBhvr>
                                        <p:cTn dur="1" fill="hold">
                                          <p:stCondLst>
                                            <p:cond delay="0"/>
                                          </p:stCondLst>
                                        </p:cTn>
                                        <p:tgtEl>
                                          <p:spTgt spid="179"/>
                                        </p:tgtEl>
                                        <p:attrNameLst>
                                          <p:attrName>style.visibility</p:attrName>
                                        </p:attrNameLst>
                                      </p:cBhvr>
                                      <p:to>
                                        <p:strVal val="visible"/>
                                      </p:to>
                                    </p:set>
                                    <p:animEffect filter="fade" transition="in">
                                      <p:cBhvr>
                                        <p:cTn dur="1000"/>
                                        <p:tgtEl>
                                          <p:spTgt spid="179"/>
                                        </p:tgtEl>
                                      </p:cBhvr>
                                    </p:animEffect>
                                  </p:childTnLst>
                                </p:cTn>
                              </p:par>
                              <p:par>
                                <p:cTn fill="hold" nodeType="withEffect" presetClass="entr" presetID="10" presetSubtype="0">
                                  <p:stCondLst>
                                    <p:cond delay="0"/>
                                  </p:stCondLst>
                                  <p:childTnLst>
                                    <p:set>
                                      <p:cBhvr>
                                        <p:cTn dur="1" fill="hold">
                                          <p:stCondLst>
                                            <p:cond delay="0"/>
                                          </p:stCondLst>
                                        </p:cTn>
                                        <p:tgtEl>
                                          <p:spTgt spid="180"/>
                                        </p:tgtEl>
                                        <p:attrNameLst>
                                          <p:attrName>style.visibility</p:attrName>
                                        </p:attrNameLst>
                                      </p:cBhvr>
                                      <p:to>
                                        <p:strVal val="visible"/>
                                      </p:to>
                                    </p:set>
                                    <p:animEffect filter="fade" transition="in">
                                      <p:cBhvr>
                                        <p:cTn dur="1000"/>
                                        <p:tgtEl>
                                          <p:spTgt spid="180"/>
                                        </p:tgtEl>
                                      </p:cBhvr>
                                    </p:animEffect>
                                  </p:childTnLst>
                                </p:cTn>
                              </p:par>
                              <p:par>
                                <p:cTn fill="hold" nodeType="withEffect" presetClass="entr" presetID="10" presetSubtype="0">
                                  <p:stCondLst>
                                    <p:cond delay="0"/>
                                  </p:stCondLst>
                                  <p:childTnLst>
                                    <p:set>
                                      <p:cBhvr>
                                        <p:cTn dur="1" fill="hold">
                                          <p:stCondLst>
                                            <p:cond delay="0"/>
                                          </p:stCondLst>
                                        </p:cTn>
                                        <p:tgtEl>
                                          <p:spTgt spid="181"/>
                                        </p:tgtEl>
                                        <p:attrNameLst>
                                          <p:attrName>style.visibility</p:attrName>
                                        </p:attrNameLst>
                                      </p:cBhvr>
                                      <p:to>
                                        <p:strVal val="visible"/>
                                      </p:to>
                                    </p:set>
                                    <p:animEffect filter="fade" transition="in">
                                      <p:cBhvr>
                                        <p:cTn dur="1000"/>
                                        <p:tgtEl>
                                          <p:spTgt spid="181"/>
                                        </p:tgtEl>
                                      </p:cBhvr>
                                    </p:animEffect>
                                  </p:childTnLst>
                                </p:cTn>
                              </p:par>
                              <p:par>
                                <p:cTn fill="hold" nodeType="withEffect" presetClass="entr" presetID="10" presetSubtype="0">
                                  <p:stCondLst>
                                    <p:cond delay="0"/>
                                  </p:stCondLst>
                                  <p:childTnLst>
                                    <p:set>
                                      <p:cBhvr>
                                        <p:cTn dur="1" fill="hold">
                                          <p:stCondLst>
                                            <p:cond delay="0"/>
                                          </p:stCondLst>
                                        </p:cTn>
                                        <p:tgtEl>
                                          <p:spTgt spid="185"/>
                                        </p:tgtEl>
                                        <p:attrNameLst>
                                          <p:attrName>style.visibility</p:attrName>
                                        </p:attrNameLst>
                                      </p:cBhvr>
                                      <p:to>
                                        <p:strVal val="visible"/>
                                      </p:to>
                                    </p:set>
                                    <p:animEffect filter="fade" transition="in">
                                      <p:cBhvr>
                                        <p:cTn dur="1000"/>
                                        <p:tgtEl>
                                          <p:spTgt spid="185"/>
                                        </p:tgtEl>
                                      </p:cBhvr>
                                    </p:animEffect>
                                  </p:childTnLst>
                                </p:cTn>
                              </p:par>
                              <p:par>
                                <p:cTn fill="hold" nodeType="withEffect" presetClass="entr" presetID="10" presetSubtype="0">
                                  <p:stCondLst>
                                    <p:cond delay="0"/>
                                  </p:stCondLst>
                                  <p:childTnLst>
                                    <p:set>
                                      <p:cBhvr>
                                        <p:cTn dur="1" fill="hold">
                                          <p:stCondLst>
                                            <p:cond delay="0"/>
                                          </p:stCondLst>
                                        </p:cTn>
                                        <p:tgtEl>
                                          <p:spTgt spid="187"/>
                                        </p:tgtEl>
                                        <p:attrNameLst>
                                          <p:attrName>style.visibility</p:attrName>
                                        </p:attrNameLst>
                                      </p:cBhvr>
                                      <p:to>
                                        <p:strVal val="visible"/>
                                      </p:to>
                                    </p:set>
                                    <p:animEffect filter="fade" transition="in">
                                      <p:cBhvr>
                                        <p:cTn dur="1000"/>
                                        <p:tgtEl>
                                          <p:spTgt spid="187"/>
                                        </p:tgtEl>
                                      </p:cBhvr>
                                    </p:animEffect>
                                  </p:childTnLst>
                                </p:cTn>
                              </p:par>
                              <p:par>
                                <p:cTn fill="hold" nodeType="withEffect" presetClass="entr" presetID="10" presetSubtype="0">
                                  <p:stCondLst>
                                    <p:cond delay="0"/>
                                  </p:stCondLst>
                                  <p:childTnLst>
                                    <p:set>
                                      <p:cBhvr>
                                        <p:cTn dur="1" fill="hold">
                                          <p:stCondLst>
                                            <p:cond delay="0"/>
                                          </p:stCondLst>
                                        </p:cTn>
                                        <p:tgtEl>
                                          <p:spTgt spid="192"/>
                                        </p:tgtEl>
                                        <p:attrNameLst>
                                          <p:attrName>style.visibility</p:attrName>
                                        </p:attrNameLst>
                                      </p:cBhvr>
                                      <p:to>
                                        <p:strVal val="visible"/>
                                      </p:to>
                                    </p:set>
                                    <p:animEffect filter="fade" transition="in">
                                      <p:cBhvr>
                                        <p:cTn dur="1000"/>
                                        <p:tgtEl>
                                          <p:spTgt spid="19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9"/>
                                        </p:tgtEl>
                                        <p:attrNameLst>
                                          <p:attrName>style.visibility</p:attrName>
                                        </p:attrNameLst>
                                      </p:cBhvr>
                                      <p:to>
                                        <p:strVal val="visible"/>
                                      </p:to>
                                    </p:set>
                                    <p:animEffect filter="fade" transition="in">
                                      <p:cBhvr>
                                        <p:cTn dur="1000"/>
                                        <p:tgtEl>
                                          <p:spTgt spid="169"/>
                                        </p:tgtEl>
                                      </p:cBhvr>
                                    </p:animEffect>
                                  </p:childTnLst>
                                </p:cTn>
                              </p:par>
                              <p:par>
                                <p:cTn fill="hold" nodeType="withEffect" presetClass="entr" presetID="10" presetSubtype="0">
                                  <p:stCondLst>
                                    <p:cond delay="0"/>
                                  </p:stCondLst>
                                  <p:childTnLst>
                                    <p:set>
                                      <p:cBhvr>
                                        <p:cTn dur="1" fill="hold">
                                          <p:stCondLst>
                                            <p:cond delay="0"/>
                                          </p:stCondLst>
                                        </p:cTn>
                                        <p:tgtEl>
                                          <p:spTgt spid="182"/>
                                        </p:tgtEl>
                                        <p:attrNameLst>
                                          <p:attrName>style.visibility</p:attrName>
                                        </p:attrNameLst>
                                      </p:cBhvr>
                                      <p:to>
                                        <p:strVal val="visible"/>
                                      </p:to>
                                    </p:set>
                                    <p:animEffect filter="fade" transition="in">
                                      <p:cBhvr>
                                        <p:cTn dur="1000"/>
                                        <p:tgtEl>
                                          <p:spTgt spid="182"/>
                                        </p:tgtEl>
                                      </p:cBhvr>
                                    </p:animEffect>
                                  </p:childTnLst>
                                </p:cTn>
                              </p:par>
                              <p:par>
                                <p:cTn fill="hold" nodeType="withEffect" presetClass="entr" presetID="10" presetSubtype="0">
                                  <p:stCondLst>
                                    <p:cond delay="0"/>
                                  </p:stCondLst>
                                  <p:childTnLst>
                                    <p:set>
                                      <p:cBhvr>
                                        <p:cTn dur="1" fill="hold">
                                          <p:stCondLst>
                                            <p:cond delay="0"/>
                                          </p:stCondLst>
                                        </p:cTn>
                                        <p:tgtEl>
                                          <p:spTgt spid="183"/>
                                        </p:tgtEl>
                                        <p:attrNameLst>
                                          <p:attrName>style.visibility</p:attrName>
                                        </p:attrNameLst>
                                      </p:cBhvr>
                                      <p:to>
                                        <p:strVal val="visible"/>
                                      </p:to>
                                    </p:set>
                                    <p:animEffect filter="fade" transition="in">
                                      <p:cBhvr>
                                        <p:cTn dur="1000"/>
                                        <p:tgtEl>
                                          <p:spTgt spid="183"/>
                                        </p:tgtEl>
                                      </p:cBhvr>
                                    </p:animEffect>
                                  </p:childTnLst>
                                </p:cTn>
                              </p:par>
                              <p:par>
                                <p:cTn fill="hold" nodeType="withEffect" presetClass="entr" presetID="10" presetSubtype="0">
                                  <p:stCondLst>
                                    <p:cond delay="0"/>
                                  </p:stCondLst>
                                  <p:childTnLst>
                                    <p:set>
                                      <p:cBhvr>
                                        <p:cTn dur="1" fill="hold">
                                          <p:stCondLst>
                                            <p:cond delay="0"/>
                                          </p:stCondLst>
                                        </p:cTn>
                                        <p:tgtEl>
                                          <p:spTgt spid="184"/>
                                        </p:tgtEl>
                                        <p:attrNameLst>
                                          <p:attrName>style.visibility</p:attrName>
                                        </p:attrNameLst>
                                      </p:cBhvr>
                                      <p:to>
                                        <p:strVal val="visible"/>
                                      </p:to>
                                    </p:set>
                                    <p:animEffect filter="fade" transition="in">
                                      <p:cBhvr>
                                        <p:cTn dur="1000"/>
                                        <p:tgtEl>
                                          <p:spTgt spid="184"/>
                                        </p:tgtEl>
                                      </p:cBhvr>
                                    </p:animEffect>
                                  </p:childTnLst>
                                </p:cTn>
                              </p:par>
                              <p:par>
                                <p:cTn fill="hold" nodeType="withEffect" presetClass="entr" presetID="10" presetSubtype="0">
                                  <p:stCondLst>
                                    <p:cond delay="0"/>
                                  </p:stCondLst>
                                  <p:childTnLst>
                                    <p:set>
                                      <p:cBhvr>
                                        <p:cTn dur="1" fill="hold">
                                          <p:stCondLst>
                                            <p:cond delay="0"/>
                                          </p:stCondLst>
                                        </p:cTn>
                                        <p:tgtEl>
                                          <p:spTgt spid="188"/>
                                        </p:tgtEl>
                                        <p:attrNameLst>
                                          <p:attrName>style.visibility</p:attrName>
                                        </p:attrNameLst>
                                      </p:cBhvr>
                                      <p:to>
                                        <p:strVal val="visible"/>
                                      </p:to>
                                    </p:set>
                                    <p:animEffect filter="fade" transition="in">
                                      <p:cBhvr>
                                        <p:cTn dur="1000"/>
                                        <p:tgtEl>
                                          <p:spTgt spid="188"/>
                                        </p:tgtEl>
                                      </p:cBhvr>
                                    </p:animEffect>
                                  </p:childTnLst>
                                </p:cTn>
                              </p:par>
                              <p:par>
                                <p:cTn fill="hold" nodeType="withEffect" presetClass="entr" presetID="10" presetSubtype="0">
                                  <p:stCondLst>
                                    <p:cond delay="0"/>
                                  </p:stCondLst>
                                  <p:childTnLst>
                                    <p:set>
                                      <p:cBhvr>
                                        <p:cTn dur="1" fill="hold">
                                          <p:stCondLst>
                                            <p:cond delay="0"/>
                                          </p:stCondLst>
                                        </p:cTn>
                                        <p:tgtEl>
                                          <p:spTgt spid="189"/>
                                        </p:tgtEl>
                                        <p:attrNameLst>
                                          <p:attrName>style.visibility</p:attrName>
                                        </p:attrNameLst>
                                      </p:cBhvr>
                                      <p:to>
                                        <p:strVal val="visible"/>
                                      </p:to>
                                    </p:set>
                                    <p:animEffect filter="fade" transition="in">
                                      <p:cBhvr>
                                        <p:cTn dur="1000"/>
                                        <p:tgtEl>
                                          <p:spTgt spid="189"/>
                                        </p:tgtEl>
                                      </p:cBhvr>
                                    </p:animEffect>
                                  </p:childTnLst>
                                </p:cTn>
                              </p:par>
                              <p:par>
                                <p:cTn fill="hold" nodeType="withEffect" presetClass="entr" presetID="10" presetSubtype="0">
                                  <p:stCondLst>
                                    <p:cond delay="0"/>
                                  </p:stCondLst>
                                  <p:childTnLst>
                                    <p:set>
                                      <p:cBhvr>
                                        <p:cTn dur="1" fill="hold">
                                          <p:stCondLst>
                                            <p:cond delay="0"/>
                                          </p:stCondLst>
                                        </p:cTn>
                                        <p:tgtEl>
                                          <p:spTgt spid="190"/>
                                        </p:tgtEl>
                                        <p:attrNameLst>
                                          <p:attrName>style.visibility</p:attrName>
                                        </p:attrNameLst>
                                      </p:cBhvr>
                                      <p:to>
                                        <p:strVal val="visible"/>
                                      </p:to>
                                    </p:set>
                                    <p:animEffect filter="fade" transition="in">
                                      <p:cBhvr>
                                        <p:cTn dur="1000"/>
                                        <p:tgtEl>
                                          <p:spTgt spid="190"/>
                                        </p:tgtEl>
                                      </p:cBhvr>
                                    </p:animEffect>
                                  </p:childTnLst>
                                </p:cTn>
                              </p:par>
                              <p:par>
                                <p:cTn fill="hold" nodeType="withEffect" presetClass="entr" presetID="10" presetSubtype="0">
                                  <p:stCondLst>
                                    <p:cond delay="0"/>
                                  </p:stCondLst>
                                  <p:childTnLst>
                                    <p:set>
                                      <p:cBhvr>
                                        <p:cTn dur="1" fill="hold">
                                          <p:stCondLst>
                                            <p:cond delay="0"/>
                                          </p:stCondLst>
                                        </p:cTn>
                                        <p:tgtEl>
                                          <p:spTgt spid="193"/>
                                        </p:tgtEl>
                                        <p:attrNameLst>
                                          <p:attrName>style.visibility</p:attrName>
                                        </p:attrNameLst>
                                      </p:cBhvr>
                                      <p:to>
                                        <p:strVal val="visible"/>
                                      </p:to>
                                    </p:set>
                                    <p:animEffect filter="fade" transition="in">
                                      <p:cBhvr>
                                        <p:cTn dur="1000"/>
                                        <p:tgtEl>
                                          <p:spTgt spid="19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29"/>
          <p:cNvSpPr txBox="1"/>
          <p:nvPr>
            <p:ph type="ctrTitle"/>
          </p:nvPr>
        </p:nvSpPr>
        <p:spPr>
          <a:xfrm>
            <a:off x="311700" y="726100"/>
            <a:ext cx="8520600" cy="6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000000"/>
                </a:solidFill>
                <a:latin typeface="Calibri"/>
                <a:ea typeface="Calibri"/>
                <a:cs typeface="Calibri"/>
                <a:sym typeface="Calibri"/>
              </a:rPr>
              <a:t>Then, Why do we need Partial Derivative</a:t>
            </a:r>
            <a:r>
              <a:rPr b="1" lang="en" sz="3000">
                <a:solidFill>
                  <a:srgbClr val="000000"/>
                </a:solidFill>
                <a:latin typeface="Calibri"/>
                <a:ea typeface="Calibri"/>
                <a:cs typeface="Calibri"/>
                <a:sym typeface="Calibri"/>
              </a:rPr>
              <a:t>?</a:t>
            </a:r>
            <a:endParaRPr b="1" sz="3000">
              <a:solidFill>
                <a:srgbClr val="000000"/>
              </a:solidFill>
              <a:latin typeface="Calibri"/>
              <a:ea typeface="Calibri"/>
              <a:cs typeface="Calibri"/>
              <a:sym typeface="Calibri"/>
            </a:endParaRPr>
          </a:p>
        </p:txBody>
      </p:sp>
      <p:pic>
        <p:nvPicPr>
          <p:cNvPr id="200" name="Google Shape;200;p29"/>
          <p:cNvPicPr preferRelativeResize="0"/>
          <p:nvPr/>
        </p:nvPicPr>
        <p:blipFill>
          <a:blip r:embed="rId3">
            <a:alphaModFix/>
          </a:blip>
          <a:stretch>
            <a:fillRect/>
          </a:stretch>
        </p:blipFill>
        <p:spPr>
          <a:xfrm>
            <a:off x="2171200" y="2419350"/>
            <a:ext cx="5145725" cy="2383726"/>
          </a:xfrm>
          <a:prstGeom prst="rect">
            <a:avLst/>
          </a:prstGeom>
          <a:noFill/>
          <a:ln>
            <a:noFill/>
          </a:ln>
        </p:spPr>
      </p:pic>
      <p:sp>
        <p:nvSpPr>
          <p:cNvPr id="201" name="Google Shape;201;p29"/>
          <p:cNvSpPr/>
          <p:nvPr/>
        </p:nvSpPr>
        <p:spPr>
          <a:xfrm rot="445194">
            <a:off x="3333596" y="3105944"/>
            <a:ext cx="2656535" cy="772711"/>
          </a:xfrm>
          <a:custGeom>
            <a:rect b="b" l="l" r="r" t="t"/>
            <a:pathLst>
              <a:path extrusionOk="0" h="30909" w="77354">
                <a:moveTo>
                  <a:pt x="0" y="0"/>
                </a:moveTo>
                <a:cubicBezTo>
                  <a:pt x="4029" y="5014"/>
                  <a:pt x="11281" y="26411"/>
                  <a:pt x="24173" y="30082"/>
                </a:cubicBezTo>
                <a:cubicBezTo>
                  <a:pt x="37065" y="33753"/>
                  <a:pt x="68491" y="23367"/>
                  <a:pt x="77354" y="22024"/>
                </a:cubicBezTo>
              </a:path>
            </a:pathLst>
          </a:custGeom>
          <a:noFill/>
          <a:ln cap="flat" cmpd="sng" w="28575">
            <a:solidFill>
              <a:srgbClr val="FFFF00"/>
            </a:solidFill>
            <a:prstDash val="solid"/>
            <a:round/>
            <a:headEnd len="med" w="med" type="none"/>
            <a:tailEnd len="med" w="med" type="none"/>
          </a:ln>
        </p:spPr>
      </p:sp>
      <p:sp>
        <p:nvSpPr>
          <p:cNvPr id="202" name="Google Shape;202;p29"/>
          <p:cNvSpPr/>
          <p:nvPr/>
        </p:nvSpPr>
        <p:spPr>
          <a:xfrm>
            <a:off x="3290225" y="2847650"/>
            <a:ext cx="2014364" cy="1199316"/>
          </a:xfrm>
          <a:custGeom>
            <a:rect b="b" l="l" r="r" t="t"/>
            <a:pathLst>
              <a:path extrusionOk="0" h="39601" w="73057">
                <a:moveTo>
                  <a:pt x="0" y="34380"/>
                </a:moveTo>
                <a:cubicBezTo>
                  <a:pt x="6625" y="34917"/>
                  <a:pt x="27575" y="43333"/>
                  <a:pt x="39751" y="37603"/>
                </a:cubicBezTo>
                <a:cubicBezTo>
                  <a:pt x="51927" y="31873"/>
                  <a:pt x="67506" y="6267"/>
                  <a:pt x="73057" y="0"/>
                </a:cubicBezTo>
              </a:path>
            </a:pathLst>
          </a:custGeom>
          <a:noFill/>
          <a:ln cap="flat" cmpd="sng" w="28575">
            <a:solidFill>
              <a:srgbClr val="FF00FF"/>
            </a:solidFill>
            <a:prstDash val="solid"/>
            <a:round/>
            <a:headEnd len="med" w="med" type="none"/>
            <a:tailEnd len="med" w="med" type="none"/>
          </a:ln>
        </p:spPr>
      </p:sp>
      <p:cxnSp>
        <p:nvCxnSpPr>
          <p:cNvPr id="203" name="Google Shape;203;p29"/>
          <p:cNvCxnSpPr/>
          <p:nvPr/>
        </p:nvCxnSpPr>
        <p:spPr>
          <a:xfrm>
            <a:off x="335750" y="4163150"/>
            <a:ext cx="322200" cy="0"/>
          </a:xfrm>
          <a:prstGeom prst="straightConnector1">
            <a:avLst/>
          </a:prstGeom>
          <a:noFill/>
          <a:ln cap="flat" cmpd="sng" w="28575">
            <a:solidFill>
              <a:srgbClr val="FFFF00"/>
            </a:solidFill>
            <a:prstDash val="solid"/>
            <a:round/>
            <a:headEnd len="med" w="med" type="none"/>
            <a:tailEnd len="med" w="med" type="none"/>
          </a:ln>
        </p:spPr>
      </p:cxnSp>
      <p:sp>
        <p:nvSpPr>
          <p:cNvPr id="204" name="Google Shape;204;p29"/>
          <p:cNvSpPr txBox="1"/>
          <p:nvPr/>
        </p:nvSpPr>
        <p:spPr>
          <a:xfrm>
            <a:off x="255150" y="3921425"/>
            <a:ext cx="604200" cy="953400"/>
          </a:xfrm>
          <a:prstGeom prst="rect">
            <a:avLst/>
          </a:prstGeom>
          <a:solidFill>
            <a:srgbClr val="93C47D"/>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cxnSp>
        <p:nvCxnSpPr>
          <p:cNvPr id="205" name="Google Shape;205;p29"/>
          <p:cNvCxnSpPr/>
          <p:nvPr/>
        </p:nvCxnSpPr>
        <p:spPr>
          <a:xfrm>
            <a:off x="402875" y="4149725"/>
            <a:ext cx="322200" cy="0"/>
          </a:xfrm>
          <a:prstGeom prst="straightConnector1">
            <a:avLst/>
          </a:prstGeom>
          <a:noFill/>
          <a:ln cap="flat" cmpd="sng" w="28575">
            <a:solidFill>
              <a:srgbClr val="FFFF00"/>
            </a:solidFill>
            <a:prstDash val="solid"/>
            <a:round/>
            <a:headEnd len="med" w="med" type="none"/>
            <a:tailEnd len="med" w="med" type="none"/>
          </a:ln>
        </p:spPr>
      </p:cxnSp>
      <p:cxnSp>
        <p:nvCxnSpPr>
          <p:cNvPr id="206" name="Google Shape;206;p29"/>
          <p:cNvCxnSpPr/>
          <p:nvPr/>
        </p:nvCxnSpPr>
        <p:spPr>
          <a:xfrm>
            <a:off x="402875" y="4530725"/>
            <a:ext cx="322200" cy="0"/>
          </a:xfrm>
          <a:prstGeom prst="straightConnector1">
            <a:avLst/>
          </a:prstGeom>
          <a:noFill/>
          <a:ln cap="flat" cmpd="sng" w="28575">
            <a:solidFill>
              <a:srgbClr val="FF00FF"/>
            </a:solidFill>
            <a:prstDash val="solid"/>
            <a:round/>
            <a:headEnd len="med" w="med" type="none"/>
            <a:tailEnd len="med" w="med" type="none"/>
          </a:ln>
        </p:spPr>
      </p:cxnSp>
      <p:sp>
        <p:nvSpPr>
          <p:cNvPr id="207" name="Google Shape;207;p29"/>
          <p:cNvSpPr txBox="1"/>
          <p:nvPr/>
        </p:nvSpPr>
        <p:spPr>
          <a:xfrm>
            <a:off x="1034075" y="4082575"/>
            <a:ext cx="895200" cy="14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29"/>
          <p:cNvSpPr txBox="1"/>
          <p:nvPr/>
        </p:nvSpPr>
        <p:spPr>
          <a:xfrm>
            <a:off x="966925" y="4019800"/>
            <a:ext cx="1130400" cy="2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t>Theta1 Const.</a:t>
            </a:r>
            <a:endParaRPr sz="1000"/>
          </a:p>
        </p:txBody>
      </p:sp>
      <p:sp>
        <p:nvSpPr>
          <p:cNvPr id="209" name="Google Shape;209;p29"/>
          <p:cNvSpPr txBox="1"/>
          <p:nvPr/>
        </p:nvSpPr>
        <p:spPr>
          <a:xfrm>
            <a:off x="966925" y="4400800"/>
            <a:ext cx="1130400" cy="2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t>Theta0 Const.</a:t>
            </a:r>
            <a:endParaRPr sz="1000"/>
          </a:p>
        </p:txBody>
      </p:sp>
      <p:sp>
        <p:nvSpPr>
          <p:cNvPr id="210" name="Google Shape;210;p29"/>
          <p:cNvSpPr txBox="1"/>
          <p:nvPr/>
        </p:nvSpPr>
        <p:spPr>
          <a:xfrm>
            <a:off x="402875" y="1447800"/>
            <a:ext cx="8429400" cy="3000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a:latin typeface="Calibri"/>
                <a:ea typeface="Calibri"/>
                <a:cs typeface="Calibri"/>
                <a:sym typeface="Calibri"/>
              </a:rPr>
              <a:t>In case when a function is dependent on multiple variables, partial derivative helps understand</a:t>
            </a:r>
            <a:r>
              <a:rPr lang="en">
                <a:latin typeface="Calibri"/>
                <a:ea typeface="Calibri"/>
                <a:cs typeface="Calibri"/>
                <a:sym typeface="Calibri"/>
              </a:rPr>
              <a:t> how the function changes as we let just one of those variables change while holding all the others constant. Also called the true impact of variable on the function.</a:t>
            </a:r>
            <a:endParaRPr>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0"/>
                                        </p:tgtEl>
                                        <p:attrNameLst>
                                          <p:attrName>style.visibility</p:attrName>
                                        </p:attrNameLst>
                                      </p:cBhvr>
                                      <p:to>
                                        <p:strVal val="visible"/>
                                      </p:to>
                                    </p:set>
                                    <p:animEffect filter="fade" transition="in">
                                      <p:cBhvr>
                                        <p:cTn dur="1000"/>
                                        <p:tgtEl>
                                          <p:spTgt spid="21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30"/>
          <p:cNvSpPr txBox="1"/>
          <p:nvPr>
            <p:ph type="ctrTitle"/>
          </p:nvPr>
        </p:nvSpPr>
        <p:spPr>
          <a:xfrm>
            <a:off x="311700" y="726100"/>
            <a:ext cx="8520600" cy="6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000000"/>
                </a:solidFill>
                <a:latin typeface="Calibri"/>
                <a:ea typeface="Calibri"/>
                <a:cs typeface="Calibri"/>
                <a:sym typeface="Calibri"/>
              </a:rPr>
              <a:t>So, What is a Gradient?</a:t>
            </a:r>
            <a:endParaRPr b="1" sz="3000">
              <a:solidFill>
                <a:srgbClr val="000000"/>
              </a:solidFill>
              <a:latin typeface="Calibri"/>
              <a:ea typeface="Calibri"/>
              <a:cs typeface="Calibri"/>
              <a:sym typeface="Calibri"/>
            </a:endParaRPr>
          </a:p>
        </p:txBody>
      </p:sp>
      <p:sp>
        <p:nvSpPr>
          <p:cNvPr id="216" name="Google Shape;216;p30"/>
          <p:cNvSpPr txBox="1"/>
          <p:nvPr>
            <p:ph idx="1" type="subTitle"/>
          </p:nvPr>
        </p:nvSpPr>
        <p:spPr>
          <a:xfrm>
            <a:off x="311700" y="1535600"/>
            <a:ext cx="8520600" cy="33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400">
              <a:solidFill>
                <a:srgbClr val="000000"/>
              </a:solidFill>
              <a:latin typeface="Calibri"/>
              <a:ea typeface="Calibri"/>
              <a:cs typeface="Calibri"/>
              <a:sym typeface="Calibri"/>
            </a:endParaRPr>
          </a:p>
          <a:p>
            <a:pPr indent="-317500" lvl="0" marL="457200" rtl="0" algn="l">
              <a:spcBef>
                <a:spcPts val="0"/>
              </a:spcBef>
              <a:spcAft>
                <a:spcPts val="0"/>
              </a:spcAft>
              <a:buClr>
                <a:srgbClr val="000000"/>
              </a:buClr>
              <a:buSzPts val="1400"/>
              <a:buFont typeface="Calibri"/>
              <a:buChar char="●"/>
            </a:pPr>
            <a:r>
              <a:rPr lang="en" sz="1400">
                <a:solidFill>
                  <a:srgbClr val="000000"/>
                </a:solidFill>
                <a:latin typeface="Calibri"/>
                <a:ea typeface="Calibri"/>
                <a:cs typeface="Calibri"/>
                <a:sym typeface="Calibri"/>
              </a:rPr>
              <a:t>In a multi-dimensional paradigm when we have many input variables the target function is often dependent on more than one variable in that case the we come across the term used to express the change in target as a function of change in input variables.</a:t>
            </a:r>
            <a:endParaRPr sz="1400">
              <a:solidFill>
                <a:srgbClr val="000000"/>
              </a:solidFill>
              <a:latin typeface="Calibri"/>
              <a:ea typeface="Calibri"/>
              <a:cs typeface="Calibri"/>
              <a:sym typeface="Calibri"/>
            </a:endParaRPr>
          </a:p>
          <a:p>
            <a:pPr indent="0" lvl="0" marL="457200" rtl="0" algn="l">
              <a:spcBef>
                <a:spcPts val="0"/>
              </a:spcBef>
              <a:spcAft>
                <a:spcPts val="0"/>
              </a:spcAft>
              <a:buNone/>
            </a:pPr>
            <a:r>
              <a:t/>
            </a:r>
            <a:endParaRPr sz="1400">
              <a:solidFill>
                <a:srgbClr val="000000"/>
              </a:solidFill>
              <a:latin typeface="Calibri"/>
              <a:ea typeface="Calibri"/>
              <a:cs typeface="Calibri"/>
              <a:sym typeface="Calibri"/>
            </a:endParaRPr>
          </a:p>
          <a:p>
            <a:pPr indent="-317500" lvl="0" marL="457200" rtl="0" algn="l">
              <a:spcBef>
                <a:spcPts val="0"/>
              </a:spcBef>
              <a:spcAft>
                <a:spcPts val="0"/>
              </a:spcAft>
              <a:buClr>
                <a:srgbClr val="000000"/>
              </a:buClr>
              <a:buSzPts val="1400"/>
              <a:buFont typeface="Calibri"/>
              <a:buChar char="●"/>
            </a:pPr>
            <a:r>
              <a:rPr lang="en" sz="1400">
                <a:solidFill>
                  <a:srgbClr val="000000"/>
                </a:solidFill>
                <a:latin typeface="Calibri"/>
                <a:ea typeface="Calibri"/>
                <a:cs typeface="Calibri"/>
                <a:sym typeface="Calibri"/>
              </a:rPr>
              <a:t>So, Gradient is nothing but a vector of partial derivatives of the function with respect to the input variables. Hence Gradient is a change with respect to all </a:t>
            </a:r>
            <a:r>
              <a:rPr lang="en" sz="1400">
                <a:solidFill>
                  <a:srgbClr val="000000"/>
                </a:solidFill>
                <a:latin typeface="Calibri"/>
                <a:ea typeface="Calibri"/>
                <a:cs typeface="Calibri"/>
                <a:sym typeface="Calibri"/>
              </a:rPr>
              <a:t>dimension</a:t>
            </a:r>
            <a:r>
              <a:rPr lang="en" sz="1400">
                <a:solidFill>
                  <a:srgbClr val="000000"/>
                </a:solidFill>
                <a:latin typeface="Calibri"/>
                <a:ea typeface="Calibri"/>
                <a:cs typeface="Calibri"/>
                <a:sym typeface="Calibri"/>
              </a:rPr>
              <a:t> (input variables). Some dimension might contribute more to the Gradient and some relatively less.</a:t>
            </a:r>
            <a:endParaRPr sz="1400">
              <a:solidFill>
                <a:srgbClr val="000000"/>
              </a:solidFill>
              <a:latin typeface="Calibri"/>
              <a:ea typeface="Calibri"/>
              <a:cs typeface="Calibri"/>
              <a:sym typeface="Calibri"/>
            </a:endParaRPr>
          </a:p>
          <a:p>
            <a:pPr indent="0" lvl="0" marL="0" rtl="0" algn="l">
              <a:spcBef>
                <a:spcPts val="0"/>
              </a:spcBef>
              <a:spcAft>
                <a:spcPts val="0"/>
              </a:spcAft>
              <a:buNone/>
            </a:pPr>
            <a:r>
              <a:t/>
            </a:r>
            <a:endParaRPr sz="1400">
              <a:solidFill>
                <a:srgbClr val="000000"/>
              </a:solidFill>
              <a:latin typeface="Calibri"/>
              <a:ea typeface="Calibri"/>
              <a:cs typeface="Calibri"/>
              <a:sym typeface="Calibri"/>
            </a:endParaRPr>
          </a:p>
          <a:p>
            <a:pPr indent="0" lvl="0" marL="0" rtl="0" algn="l">
              <a:spcBef>
                <a:spcPts val="0"/>
              </a:spcBef>
              <a:spcAft>
                <a:spcPts val="0"/>
              </a:spcAft>
              <a:buNone/>
            </a:pPr>
            <a:r>
              <a:t/>
            </a:r>
            <a:endParaRPr sz="1400">
              <a:solidFill>
                <a:srgbClr val="000000"/>
              </a:solidFill>
              <a:latin typeface="Calibri"/>
              <a:ea typeface="Calibri"/>
              <a:cs typeface="Calibri"/>
              <a:sym typeface="Calibri"/>
            </a:endParaRPr>
          </a:p>
        </p:txBody>
      </p:sp>
      <p:sp>
        <p:nvSpPr>
          <p:cNvPr id="217" name="Google Shape;217;p30"/>
          <p:cNvSpPr txBox="1"/>
          <p:nvPr/>
        </p:nvSpPr>
        <p:spPr>
          <a:xfrm>
            <a:off x="7953875" y="4817850"/>
            <a:ext cx="2395200" cy="1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666666"/>
                </a:solidFill>
                <a:latin typeface="Calibri"/>
                <a:ea typeface="Calibri"/>
                <a:cs typeface="Calibri"/>
                <a:sym typeface="Calibri"/>
              </a:rPr>
              <a:t>#sg_agile_squad</a:t>
            </a:r>
            <a:endParaRPr sz="1200">
              <a:solidFill>
                <a:srgbClr val="666666"/>
              </a:solidFill>
              <a:latin typeface="Calibri"/>
              <a:ea typeface="Calibri"/>
              <a:cs typeface="Calibri"/>
              <a:sym typeface="Calibri"/>
            </a:endParaRPr>
          </a:p>
        </p:txBody>
      </p:sp>
      <p:pic>
        <p:nvPicPr>
          <p:cNvPr id="218" name="Google Shape;218;p30"/>
          <p:cNvPicPr preferRelativeResize="0"/>
          <p:nvPr/>
        </p:nvPicPr>
        <p:blipFill>
          <a:blip r:embed="rId3">
            <a:alphaModFix/>
          </a:blip>
          <a:stretch>
            <a:fillRect/>
          </a:stretch>
        </p:blipFill>
        <p:spPr>
          <a:xfrm>
            <a:off x="4252913" y="3486150"/>
            <a:ext cx="333375" cy="13716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6">
                                            <p:txEl>
                                              <p:pRg end="0" st="0"/>
                                            </p:txEl>
                                          </p:spTgt>
                                        </p:tgtEl>
                                        <p:attrNameLst>
                                          <p:attrName>style.visibility</p:attrName>
                                        </p:attrNameLst>
                                      </p:cBhvr>
                                      <p:to>
                                        <p:strVal val="visible"/>
                                      </p:to>
                                    </p:set>
                                    <p:animEffect filter="fade" transition="in">
                                      <p:cBhvr>
                                        <p:cTn dur="1000"/>
                                        <p:tgtEl>
                                          <p:spTgt spid="21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6">
                                            <p:txEl>
                                              <p:pRg end="1" st="1"/>
                                            </p:txEl>
                                          </p:spTgt>
                                        </p:tgtEl>
                                        <p:attrNameLst>
                                          <p:attrName>style.visibility</p:attrName>
                                        </p:attrNameLst>
                                      </p:cBhvr>
                                      <p:to>
                                        <p:strVal val="visible"/>
                                      </p:to>
                                    </p:set>
                                    <p:animEffect filter="fade" transition="in">
                                      <p:cBhvr>
                                        <p:cTn dur="1000"/>
                                        <p:tgtEl>
                                          <p:spTgt spid="21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6">
                                            <p:txEl>
                                              <p:pRg end="2" st="2"/>
                                            </p:txEl>
                                          </p:spTgt>
                                        </p:tgtEl>
                                        <p:attrNameLst>
                                          <p:attrName>style.visibility</p:attrName>
                                        </p:attrNameLst>
                                      </p:cBhvr>
                                      <p:to>
                                        <p:strVal val="visible"/>
                                      </p:to>
                                    </p:set>
                                    <p:animEffect filter="fade" transition="in">
                                      <p:cBhvr>
                                        <p:cTn dur="1000"/>
                                        <p:tgtEl>
                                          <p:spTgt spid="216">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6">
                                            <p:txEl>
                                              <p:pRg end="3" st="3"/>
                                            </p:txEl>
                                          </p:spTgt>
                                        </p:tgtEl>
                                        <p:attrNameLst>
                                          <p:attrName>style.visibility</p:attrName>
                                        </p:attrNameLst>
                                      </p:cBhvr>
                                      <p:to>
                                        <p:strVal val="visible"/>
                                      </p:to>
                                    </p:set>
                                    <p:animEffect filter="fade" transition="in">
                                      <p:cBhvr>
                                        <p:cTn dur="1000"/>
                                        <p:tgtEl>
                                          <p:spTgt spid="216">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6">
                                            <p:txEl>
                                              <p:pRg end="4" st="4"/>
                                            </p:txEl>
                                          </p:spTgt>
                                        </p:tgtEl>
                                        <p:attrNameLst>
                                          <p:attrName>style.visibility</p:attrName>
                                        </p:attrNameLst>
                                      </p:cBhvr>
                                      <p:to>
                                        <p:strVal val="visible"/>
                                      </p:to>
                                    </p:set>
                                    <p:animEffect filter="fade" transition="in">
                                      <p:cBhvr>
                                        <p:cTn dur="1000"/>
                                        <p:tgtEl>
                                          <p:spTgt spid="216">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6">
                                            <p:txEl>
                                              <p:pRg end="5" st="5"/>
                                            </p:txEl>
                                          </p:spTgt>
                                        </p:tgtEl>
                                        <p:attrNameLst>
                                          <p:attrName>style.visibility</p:attrName>
                                        </p:attrNameLst>
                                      </p:cBhvr>
                                      <p:to>
                                        <p:strVal val="visible"/>
                                      </p:to>
                                    </p:set>
                                    <p:animEffect filter="fade" transition="in">
                                      <p:cBhvr>
                                        <p:cTn dur="1000"/>
                                        <p:tgtEl>
                                          <p:spTgt spid="216">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8"/>
                                        </p:tgtEl>
                                        <p:attrNameLst>
                                          <p:attrName>style.visibility</p:attrName>
                                        </p:attrNameLst>
                                      </p:cBhvr>
                                      <p:to>
                                        <p:strVal val="visible"/>
                                      </p:to>
                                    </p:set>
                                    <p:animEffect filter="fade" transition="in">
                                      <p:cBhvr>
                                        <p:cTn dur="1000"/>
                                        <p:tgtEl>
                                          <p:spTgt spid="21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31"/>
          <p:cNvSpPr txBox="1"/>
          <p:nvPr>
            <p:ph type="ctrTitle"/>
          </p:nvPr>
        </p:nvSpPr>
        <p:spPr>
          <a:xfrm>
            <a:off x="311700" y="726100"/>
            <a:ext cx="8520600" cy="678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5200"/>
              <a:buNone/>
            </a:pPr>
            <a:r>
              <a:rPr b="1" lang="en" sz="3000">
                <a:solidFill>
                  <a:srgbClr val="000000"/>
                </a:solidFill>
                <a:latin typeface="Calibri"/>
                <a:ea typeface="Calibri"/>
                <a:cs typeface="Calibri"/>
                <a:sym typeface="Calibri"/>
              </a:rPr>
              <a:t>Back Propagation using Gradient Descent</a:t>
            </a:r>
            <a:endParaRPr b="1" sz="3000">
              <a:solidFill>
                <a:srgbClr val="000000"/>
              </a:solidFill>
              <a:latin typeface="Calibri"/>
              <a:ea typeface="Calibri"/>
              <a:cs typeface="Calibri"/>
              <a:sym typeface="Calibri"/>
            </a:endParaRPr>
          </a:p>
        </p:txBody>
      </p:sp>
      <p:sp>
        <p:nvSpPr>
          <p:cNvPr id="224" name="Google Shape;224;p31"/>
          <p:cNvSpPr txBox="1"/>
          <p:nvPr>
            <p:ph idx="1" type="subTitle"/>
          </p:nvPr>
        </p:nvSpPr>
        <p:spPr>
          <a:xfrm>
            <a:off x="311700" y="1535600"/>
            <a:ext cx="8520600" cy="3323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2800"/>
              <a:buNone/>
            </a:pPr>
            <a:r>
              <a:t/>
            </a:r>
            <a:endParaRPr sz="1400">
              <a:solidFill>
                <a:srgbClr val="000000"/>
              </a:solidFill>
              <a:latin typeface="Calibri"/>
              <a:ea typeface="Calibri"/>
              <a:cs typeface="Calibri"/>
              <a:sym typeface="Calibri"/>
            </a:endParaRPr>
          </a:p>
          <a:p>
            <a:pPr indent="0" lvl="0" marL="0" marR="0" rtl="0" algn="l">
              <a:lnSpc>
                <a:spcPct val="100000"/>
              </a:lnSpc>
              <a:spcBef>
                <a:spcPts val="0"/>
              </a:spcBef>
              <a:spcAft>
                <a:spcPts val="0"/>
              </a:spcAft>
              <a:buSzPts val="2800"/>
              <a:buNone/>
            </a:pPr>
            <a:r>
              <a:t/>
            </a:r>
            <a:endParaRPr sz="1400">
              <a:solidFill>
                <a:srgbClr val="000000"/>
              </a:solidFill>
              <a:latin typeface="Calibri"/>
              <a:ea typeface="Calibri"/>
              <a:cs typeface="Calibri"/>
              <a:sym typeface="Calibri"/>
            </a:endParaRPr>
          </a:p>
        </p:txBody>
      </p:sp>
      <p:sp>
        <p:nvSpPr>
          <p:cNvPr id="225" name="Google Shape;225;p31"/>
          <p:cNvSpPr txBox="1"/>
          <p:nvPr/>
        </p:nvSpPr>
        <p:spPr>
          <a:xfrm>
            <a:off x="7953875" y="4817850"/>
            <a:ext cx="2395200" cy="15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666666"/>
                </a:solidFill>
                <a:latin typeface="Calibri"/>
                <a:ea typeface="Calibri"/>
                <a:cs typeface="Calibri"/>
                <a:sym typeface="Calibri"/>
              </a:rPr>
              <a:t>#sg_agile_squad</a:t>
            </a:r>
            <a:endParaRPr b="0" i="0" sz="1200" u="none" cap="none" strike="noStrike">
              <a:solidFill>
                <a:srgbClr val="666666"/>
              </a:solidFill>
              <a:latin typeface="Calibri"/>
              <a:ea typeface="Calibri"/>
              <a:cs typeface="Calibri"/>
              <a:sym typeface="Calibri"/>
            </a:endParaRPr>
          </a:p>
        </p:txBody>
      </p:sp>
      <p:pic>
        <p:nvPicPr>
          <p:cNvPr id="226" name="Google Shape;226;p31"/>
          <p:cNvPicPr preferRelativeResize="0"/>
          <p:nvPr/>
        </p:nvPicPr>
        <p:blipFill rotWithShape="1">
          <a:blip r:embed="rId3">
            <a:alphaModFix/>
          </a:blip>
          <a:srcRect b="0" l="0" r="0" t="0"/>
          <a:stretch/>
        </p:blipFill>
        <p:spPr>
          <a:xfrm>
            <a:off x="738625" y="1535600"/>
            <a:ext cx="3558824" cy="2667826"/>
          </a:xfrm>
          <a:prstGeom prst="rect">
            <a:avLst/>
          </a:prstGeom>
          <a:noFill/>
          <a:ln>
            <a:noFill/>
          </a:ln>
        </p:spPr>
      </p:pic>
      <p:pic>
        <p:nvPicPr>
          <p:cNvPr id="227" name="Google Shape;227;p31"/>
          <p:cNvPicPr preferRelativeResize="0"/>
          <p:nvPr/>
        </p:nvPicPr>
        <p:blipFill rotWithShape="1">
          <a:blip r:embed="rId4">
            <a:alphaModFix/>
          </a:blip>
          <a:srcRect b="0" l="0" r="0" t="0"/>
          <a:stretch/>
        </p:blipFill>
        <p:spPr>
          <a:xfrm>
            <a:off x="5796275" y="1612200"/>
            <a:ext cx="1548000" cy="678900"/>
          </a:xfrm>
          <a:prstGeom prst="rect">
            <a:avLst/>
          </a:prstGeom>
          <a:noFill/>
          <a:ln>
            <a:noFill/>
          </a:ln>
        </p:spPr>
      </p:pic>
      <p:pic>
        <p:nvPicPr>
          <p:cNvPr id="228" name="Google Shape;228;p31"/>
          <p:cNvPicPr preferRelativeResize="0"/>
          <p:nvPr/>
        </p:nvPicPr>
        <p:blipFill rotWithShape="1">
          <a:blip r:embed="rId5">
            <a:alphaModFix/>
          </a:blip>
          <a:srcRect b="0" l="0" r="0" t="0"/>
          <a:stretch/>
        </p:blipFill>
        <p:spPr>
          <a:xfrm>
            <a:off x="5412100" y="2443500"/>
            <a:ext cx="3155924" cy="1364325"/>
          </a:xfrm>
          <a:prstGeom prst="rect">
            <a:avLst/>
          </a:prstGeom>
          <a:noFill/>
          <a:ln>
            <a:noFill/>
          </a:ln>
        </p:spPr>
      </p:pic>
      <p:pic>
        <p:nvPicPr>
          <p:cNvPr id="229" name="Google Shape;229;p31"/>
          <p:cNvPicPr preferRelativeResize="0"/>
          <p:nvPr/>
        </p:nvPicPr>
        <p:blipFill rotWithShape="1">
          <a:blip r:embed="rId6">
            <a:alphaModFix/>
          </a:blip>
          <a:srcRect b="0" l="0" r="0" t="0"/>
          <a:stretch/>
        </p:blipFill>
        <p:spPr>
          <a:xfrm>
            <a:off x="5796275" y="3985275"/>
            <a:ext cx="1548000" cy="678900"/>
          </a:xfrm>
          <a:prstGeom prst="rect">
            <a:avLst/>
          </a:prstGeom>
          <a:noFill/>
          <a:ln>
            <a:noFill/>
          </a:ln>
        </p:spPr>
      </p:pic>
      <p:pic>
        <p:nvPicPr>
          <p:cNvPr id="230" name="Google Shape;230;p31"/>
          <p:cNvPicPr preferRelativeResize="0"/>
          <p:nvPr/>
        </p:nvPicPr>
        <p:blipFill>
          <a:blip r:embed="rId7">
            <a:alphaModFix/>
          </a:blip>
          <a:stretch>
            <a:fillRect/>
          </a:stretch>
        </p:blipFill>
        <p:spPr>
          <a:xfrm>
            <a:off x="1066800" y="4419600"/>
            <a:ext cx="3219936" cy="4213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6"/>
                                        </p:tgtEl>
                                        <p:attrNameLst>
                                          <p:attrName>style.visibility</p:attrName>
                                        </p:attrNameLst>
                                      </p:cBhvr>
                                      <p:to>
                                        <p:strVal val="visible"/>
                                      </p:to>
                                    </p:set>
                                    <p:animEffect filter="fade" transition="in">
                                      <p:cBhvr>
                                        <p:cTn dur="1000"/>
                                        <p:tgtEl>
                                          <p:spTgt spid="22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7"/>
                                        </p:tgtEl>
                                        <p:attrNameLst>
                                          <p:attrName>style.visibility</p:attrName>
                                        </p:attrNameLst>
                                      </p:cBhvr>
                                      <p:to>
                                        <p:strVal val="visible"/>
                                      </p:to>
                                    </p:set>
                                    <p:animEffect filter="fade" transition="in">
                                      <p:cBhvr>
                                        <p:cTn dur="1000"/>
                                        <p:tgtEl>
                                          <p:spTgt spid="22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8"/>
                                        </p:tgtEl>
                                        <p:attrNameLst>
                                          <p:attrName>style.visibility</p:attrName>
                                        </p:attrNameLst>
                                      </p:cBhvr>
                                      <p:to>
                                        <p:strVal val="visible"/>
                                      </p:to>
                                    </p:set>
                                    <p:animEffect filter="fade" transition="in">
                                      <p:cBhvr>
                                        <p:cTn dur="1000"/>
                                        <p:tgtEl>
                                          <p:spTgt spid="22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9"/>
                                        </p:tgtEl>
                                        <p:attrNameLst>
                                          <p:attrName>style.visibility</p:attrName>
                                        </p:attrNameLst>
                                      </p:cBhvr>
                                      <p:to>
                                        <p:strVal val="visible"/>
                                      </p:to>
                                    </p:set>
                                    <p:animEffect filter="fade" transition="in">
                                      <p:cBhvr>
                                        <p:cTn dur="1000"/>
                                        <p:tgtEl>
                                          <p:spTgt spid="22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0"/>
                                        </p:tgtEl>
                                        <p:attrNameLst>
                                          <p:attrName>style.visibility</p:attrName>
                                        </p:attrNameLst>
                                      </p:cBhvr>
                                      <p:to>
                                        <p:strVal val="visible"/>
                                      </p:to>
                                    </p:set>
                                    <p:animEffect filter="fade" transition="in">
                                      <p:cBhvr>
                                        <p:cTn dur="1000"/>
                                        <p:tgtEl>
                                          <p:spTgt spid="23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sp>
        <p:nvSpPr>
          <p:cNvPr id="62" name="Google Shape;62;p14"/>
          <p:cNvSpPr txBox="1"/>
          <p:nvPr>
            <p:ph type="title"/>
          </p:nvPr>
        </p:nvSpPr>
        <p:spPr>
          <a:xfrm>
            <a:off x="184700" y="7879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000000"/>
                </a:solidFill>
              </a:rPr>
              <a:t>How does human brain work?</a:t>
            </a:r>
            <a:endParaRPr b="1">
              <a:solidFill>
                <a:srgbClr val="000000"/>
              </a:solidFill>
            </a:endParaRPr>
          </a:p>
        </p:txBody>
      </p:sp>
      <p:sp>
        <p:nvSpPr>
          <p:cNvPr id="63" name="Google Shape;63;p14"/>
          <p:cNvSpPr txBox="1"/>
          <p:nvPr/>
        </p:nvSpPr>
        <p:spPr>
          <a:xfrm>
            <a:off x="2298700" y="4635500"/>
            <a:ext cx="5435700" cy="34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source: </a:t>
            </a:r>
            <a:r>
              <a:rPr lang="en" u="sng">
                <a:solidFill>
                  <a:schemeClr val="hlink"/>
                </a:solidFill>
                <a:hlinkClick r:id="rId3"/>
              </a:rPr>
              <a:t>https://www.edx.org/course/neuronal-dynamics</a:t>
            </a:r>
            <a:endParaRPr/>
          </a:p>
        </p:txBody>
      </p:sp>
      <p:pic>
        <p:nvPicPr>
          <p:cNvPr id="64" name="Google Shape;64;p14"/>
          <p:cNvPicPr preferRelativeResize="0"/>
          <p:nvPr/>
        </p:nvPicPr>
        <p:blipFill>
          <a:blip r:embed="rId4">
            <a:alphaModFix/>
          </a:blip>
          <a:stretch>
            <a:fillRect/>
          </a:stretch>
        </p:blipFill>
        <p:spPr>
          <a:xfrm>
            <a:off x="5254375" y="1436825"/>
            <a:ext cx="2854984" cy="2970076"/>
          </a:xfrm>
          <a:prstGeom prst="rect">
            <a:avLst/>
          </a:prstGeom>
          <a:noFill/>
          <a:ln>
            <a:noFill/>
          </a:ln>
        </p:spPr>
      </p:pic>
      <p:pic>
        <p:nvPicPr>
          <p:cNvPr id="65" name="Google Shape;65;p14"/>
          <p:cNvPicPr preferRelativeResize="0"/>
          <p:nvPr/>
        </p:nvPicPr>
        <p:blipFill>
          <a:blip r:embed="rId5">
            <a:alphaModFix/>
          </a:blip>
          <a:stretch>
            <a:fillRect/>
          </a:stretch>
        </p:blipFill>
        <p:spPr>
          <a:xfrm>
            <a:off x="937284" y="1513025"/>
            <a:ext cx="3268308" cy="29700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65"/>
                                        </p:tgtEl>
                                        <p:attrNameLst>
                                          <p:attrName>style.visibility</p:attrName>
                                        </p:attrNameLst>
                                      </p:cBhvr>
                                      <p:to>
                                        <p:strVal val="visible"/>
                                      </p:to>
                                    </p:set>
                                    <p:anim calcmode="lin" valueType="num">
                                      <p:cBhvr additive="base">
                                        <p:cTn dur="1000"/>
                                        <p:tgtEl>
                                          <p:spTgt spid="65"/>
                                        </p:tgtEl>
                                        <p:attrNameLst>
                                          <p:attrName>ppt_y</p:attrName>
                                        </p:attrNameLst>
                                      </p:cBhvr>
                                      <p:tavLst>
                                        <p:tav fmla="" tm="0">
                                          <p:val>
                                            <p:strVal val="#ppt_y-1"/>
                                          </p:val>
                                        </p:tav>
                                        <p:tav fmla="" tm="100000">
                                          <p:val>
                                            <p:strVal val="#ppt_y"/>
                                          </p:val>
                                        </p:tav>
                                      </p:tavLst>
                                    </p:anim>
                                  </p:childTnLst>
                                </p:cTn>
                              </p:par>
                              <p:par>
                                <p:cTn fill="hold" nodeType="withEffect" presetClass="entr" presetID="1" presetSubtype="0">
                                  <p:stCondLst>
                                    <p:cond delay="0"/>
                                  </p:stCondLst>
                                  <p:childTnLst>
                                    <p:set>
                                      <p:cBhvr>
                                        <p:cTn dur="1" fill="hold">
                                          <p:stCondLst>
                                            <p:cond delay="0"/>
                                          </p:stCondLst>
                                        </p:cTn>
                                        <p:tgtEl>
                                          <p:spTgt spid="6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4"/>
                                        </p:tgtEl>
                                        <p:attrNameLst>
                                          <p:attrName>style.visibility</p:attrName>
                                        </p:attrNameLst>
                                      </p:cBhvr>
                                      <p:to>
                                        <p:strVal val="visible"/>
                                      </p:to>
                                    </p:set>
                                    <p:animEffect filter="fade" transition="in">
                                      <p:cBhvr>
                                        <p:cTn dur="1000"/>
                                        <p:tgtEl>
                                          <p:spTgt spid="6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32"/>
          <p:cNvSpPr txBox="1"/>
          <p:nvPr>
            <p:ph type="ctrTitle"/>
          </p:nvPr>
        </p:nvSpPr>
        <p:spPr>
          <a:xfrm>
            <a:off x="311700" y="726100"/>
            <a:ext cx="8520600" cy="678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5200"/>
              <a:buNone/>
            </a:pPr>
            <a:r>
              <a:rPr b="1" lang="en" sz="3000">
                <a:solidFill>
                  <a:srgbClr val="000000"/>
                </a:solidFill>
                <a:latin typeface="Calibri"/>
                <a:ea typeface="Calibri"/>
                <a:cs typeface="Calibri"/>
                <a:sym typeface="Calibri"/>
              </a:rPr>
              <a:t>Mathematical Walkthrough of Back Prop.</a:t>
            </a:r>
            <a:endParaRPr b="1" sz="3000">
              <a:solidFill>
                <a:srgbClr val="000000"/>
              </a:solidFill>
              <a:latin typeface="Calibri"/>
              <a:ea typeface="Calibri"/>
              <a:cs typeface="Calibri"/>
              <a:sym typeface="Calibri"/>
            </a:endParaRPr>
          </a:p>
        </p:txBody>
      </p:sp>
      <p:sp>
        <p:nvSpPr>
          <p:cNvPr id="236" name="Google Shape;236;p32"/>
          <p:cNvSpPr txBox="1"/>
          <p:nvPr>
            <p:ph idx="1" type="subTitle"/>
          </p:nvPr>
        </p:nvSpPr>
        <p:spPr>
          <a:xfrm>
            <a:off x="311700" y="1535600"/>
            <a:ext cx="8520600" cy="3323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2800"/>
              <a:buNone/>
            </a:pPr>
            <a:r>
              <a:t/>
            </a:r>
            <a:endParaRPr sz="1400">
              <a:solidFill>
                <a:srgbClr val="000000"/>
              </a:solidFill>
              <a:latin typeface="Calibri"/>
              <a:ea typeface="Calibri"/>
              <a:cs typeface="Calibri"/>
              <a:sym typeface="Calibri"/>
            </a:endParaRPr>
          </a:p>
          <a:p>
            <a:pPr indent="0" lvl="0" marL="0" marR="0" rtl="0" algn="l">
              <a:lnSpc>
                <a:spcPct val="100000"/>
              </a:lnSpc>
              <a:spcBef>
                <a:spcPts val="0"/>
              </a:spcBef>
              <a:spcAft>
                <a:spcPts val="0"/>
              </a:spcAft>
              <a:buSzPts val="2800"/>
              <a:buNone/>
            </a:pPr>
            <a:r>
              <a:t/>
            </a:r>
            <a:endParaRPr sz="1400">
              <a:solidFill>
                <a:srgbClr val="000000"/>
              </a:solidFill>
              <a:latin typeface="Calibri"/>
              <a:ea typeface="Calibri"/>
              <a:cs typeface="Calibri"/>
              <a:sym typeface="Calibri"/>
            </a:endParaRPr>
          </a:p>
        </p:txBody>
      </p:sp>
      <p:sp>
        <p:nvSpPr>
          <p:cNvPr id="237" name="Google Shape;237;p32"/>
          <p:cNvSpPr txBox="1"/>
          <p:nvPr/>
        </p:nvSpPr>
        <p:spPr>
          <a:xfrm>
            <a:off x="7953875" y="4817850"/>
            <a:ext cx="2395200" cy="15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666666"/>
                </a:solidFill>
                <a:latin typeface="Calibri"/>
                <a:ea typeface="Calibri"/>
                <a:cs typeface="Calibri"/>
                <a:sym typeface="Calibri"/>
              </a:rPr>
              <a:t>#sg_agile_squad</a:t>
            </a:r>
            <a:endParaRPr b="0" i="0" sz="1200" u="none" cap="none" strike="noStrike">
              <a:solidFill>
                <a:srgbClr val="666666"/>
              </a:solidFill>
              <a:latin typeface="Calibri"/>
              <a:ea typeface="Calibri"/>
              <a:cs typeface="Calibri"/>
              <a:sym typeface="Calibri"/>
            </a:endParaRPr>
          </a:p>
        </p:txBody>
      </p:sp>
      <p:pic>
        <p:nvPicPr>
          <p:cNvPr id="238" name="Google Shape;238;p32"/>
          <p:cNvPicPr preferRelativeResize="0"/>
          <p:nvPr/>
        </p:nvPicPr>
        <p:blipFill rotWithShape="1">
          <a:blip r:embed="rId3">
            <a:alphaModFix/>
          </a:blip>
          <a:srcRect b="0" l="0" r="0" t="0"/>
          <a:stretch/>
        </p:blipFill>
        <p:spPr>
          <a:xfrm>
            <a:off x="6109400" y="3767150"/>
            <a:ext cx="2098599" cy="1036150"/>
          </a:xfrm>
          <a:prstGeom prst="rect">
            <a:avLst/>
          </a:prstGeom>
          <a:noFill/>
          <a:ln>
            <a:noFill/>
          </a:ln>
        </p:spPr>
      </p:pic>
      <p:pic>
        <p:nvPicPr>
          <p:cNvPr id="239" name="Google Shape;239;p32"/>
          <p:cNvPicPr preferRelativeResize="0"/>
          <p:nvPr/>
        </p:nvPicPr>
        <p:blipFill rotWithShape="1">
          <a:blip r:embed="rId4">
            <a:alphaModFix/>
          </a:blip>
          <a:srcRect b="0" l="0" r="0" t="0"/>
          <a:stretch/>
        </p:blipFill>
        <p:spPr>
          <a:xfrm>
            <a:off x="6109400" y="1535600"/>
            <a:ext cx="2098601" cy="934200"/>
          </a:xfrm>
          <a:prstGeom prst="rect">
            <a:avLst/>
          </a:prstGeom>
          <a:noFill/>
          <a:ln>
            <a:noFill/>
          </a:ln>
        </p:spPr>
      </p:pic>
      <p:pic>
        <p:nvPicPr>
          <p:cNvPr id="240" name="Google Shape;240;p32"/>
          <p:cNvPicPr preferRelativeResize="0"/>
          <p:nvPr/>
        </p:nvPicPr>
        <p:blipFill rotWithShape="1">
          <a:blip r:embed="rId5">
            <a:alphaModFix/>
          </a:blip>
          <a:srcRect b="0" l="0" r="0" t="0"/>
          <a:stretch/>
        </p:blipFill>
        <p:spPr>
          <a:xfrm>
            <a:off x="6109400" y="2600400"/>
            <a:ext cx="2098601" cy="1036150"/>
          </a:xfrm>
          <a:prstGeom prst="rect">
            <a:avLst/>
          </a:prstGeom>
          <a:noFill/>
          <a:ln>
            <a:noFill/>
          </a:ln>
        </p:spPr>
      </p:pic>
      <p:pic>
        <p:nvPicPr>
          <p:cNvPr id="241" name="Google Shape;241;p32"/>
          <p:cNvPicPr preferRelativeResize="0"/>
          <p:nvPr/>
        </p:nvPicPr>
        <p:blipFill rotWithShape="1">
          <a:blip r:embed="rId6">
            <a:alphaModFix/>
          </a:blip>
          <a:srcRect b="0" l="0" r="0" t="0"/>
          <a:stretch/>
        </p:blipFill>
        <p:spPr>
          <a:xfrm>
            <a:off x="577500" y="1594938"/>
            <a:ext cx="4458600" cy="32050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9"/>
                                        </p:tgtEl>
                                        <p:attrNameLst>
                                          <p:attrName>style.visibility</p:attrName>
                                        </p:attrNameLst>
                                      </p:cBhvr>
                                      <p:to>
                                        <p:strVal val="visible"/>
                                      </p:to>
                                    </p:set>
                                    <p:animEffect filter="fade" transition="in">
                                      <p:cBhvr>
                                        <p:cTn dur="1000"/>
                                        <p:tgtEl>
                                          <p:spTgt spid="23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0"/>
                                        </p:tgtEl>
                                        <p:attrNameLst>
                                          <p:attrName>style.visibility</p:attrName>
                                        </p:attrNameLst>
                                      </p:cBhvr>
                                      <p:to>
                                        <p:strVal val="visible"/>
                                      </p:to>
                                    </p:set>
                                    <p:animEffect filter="fade" transition="in">
                                      <p:cBhvr>
                                        <p:cTn dur="1000"/>
                                        <p:tgtEl>
                                          <p:spTgt spid="24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8"/>
                                        </p:tgtEl>
                                        <p:attrNameLst>
                                          <p:attrName>style.visibility</p:attrName>
                                        </p:attrNameLst>
                                      </p:cBhvr>
                                      <p:to>
                                        <p:strVal val="visible"/>
                                      </p:to>
                                    </p:set>
                                    <p:animEffect filter="fade" transition="in">
                                      <p:cBhvr>
                                        <p:cTn dur="1000"/>
                                        <p:tgtEl>
                                          <p:spTgt spid="23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1"/>
                                        </p:tgtEl>
                                        <p:attrNameLst>
                                          <p:attrName>style.visibility</p:attrName>
                                        </p:attrNameLst>
                                      </p:cBhvr>
                                      <p:to>
                                        <p:strVal val="visible"/>
                                      </p:to>
                                    </p:set>
                                    <p:animEffect filter="fade" transition="in">
                                      <p:cBhvr>
                                        <p:cTn dur="1000"/>
                                        <p:tgtEl>
                                          <p:spTgt spid="24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33"/>
          <p:cNvSpPr txBox="1"/>
          <p:nvPr>
            <p:ph type="ctrTitle"/>
          </p:nvPr>
        </p:nvSpPr>
        <p:spPr>
          <a:xfrm>
            <a:off x="311700" y="726100"/>
            <a:ext cx="8520600" cy="6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000000"/>
                </a:solidFill>
                <a:latin typeface="Calibri"/>
                <a:ea typeface="Calibri"/>
                <a:cs typeface="Calibri"/>
                <a:sym typeface="Calibri"/>
              </a:rPr>
              <a:t>Visualize Gradient Descent and Back Prop. @Work</a:t>
            </a:r>
            <a:endParaRPr b="1" sz="3000">
              <a:solidFill>
                <a:srgbClr val="000000"/>
              </a:solidFill>
              <a:latin typeface="Calibri"/>
              <a:ea typeface="Calibri"/>
              <a:cs typeface="Calibri"/>
              <a:sym typeface="Calibri"/>
            </a:endParaRPr>
          </a:p>
        </p:txBody>
      </p:sp>
      <p:sp>
        <p:nvSpPr>
          <p:cNvPr id="247" name="Google Shape;247;p33"/>
          <p:cNvSpPr txBox="1"/>
          <p:nvPr>
            <p:ph idx="1" type="subTitle"/>
          </p:nvPr>
        </p:nvSpPr>
        <p:spPr>
          <a:xfrm>
            <a:off x="311700" y="1535600"/>
            <a:ext cx="8520600" cy="33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400">
              <a:solidFill>
                <a:srgbClr val="000000"/>
              </a:solidFill>
              <a:latin typeface="Calibri"/>
              <a:ea typeface="Calibri"/>
              <a:cs typeface="Calibri"/>
              <a:sym typeface="Calibri"/>
            </a:endParaRPr>
          </a:p>
          <a:p>
            <a:pPr indent="0" lvl="0" marL="0" rtl="0" algn="l">
              <a:spcBef>
                <a:spcPts val="0"/>
              </a:spcBef>
              <a:spcAft>
                <a:spcPts val="0"/>
              </a:spcAft>
              <a:buNone/>
            </a:pPr>
            <a:r>
              <a:t/>
            </a:r>
            <a:endParaRPr sz="1400">
              <a:solidFill>
                <a:srgbClr val="000000"/>
              </a:solidFill>
              <a:latin typeface="Calibri"/>
              <a:ea typeface="Calibri"/>
              <a:cs typeface="Calibri"/>
              <a:sym typeface="Calibri"/>
            </a:endParaRPr>
          </a:p>
          <a:p>
            <a:pPr indent="0" lvl="0" marL="0" rtl="0" algn="l">
              <a:spcBef>
                <a:spcPts val="0"/>
              </a:spcBef>
              <a:spcAft>
                <a:spcPts val="0"/>
              </a:spcAft>
              <a:buNone/>
            </a:pPr>
            <a:r>
              <a:t/>
            </a:r>
            <a:endParaRPr sz="1400">
              <a:solidFill>
                <a:srgbClr val="000000"/>
              </a:solidFill>
              <a:latin typeface="Calibri"/>
              <a:ea typeface="Calibri"/>
              <a:cs typeface="Calibri"/>
              <a:sym typeface="Calibri"/>
            </a:endParaRPr>
          </a:p>
        </p:txBody>
      </p:sp>
      <p:sp>
        <p:nvSpPr>
          <p:cNvPr id="248" name="Google Shape;248;p33"/>
          <p:cNvSpPr txBox="1"/>
          <p:nvPr/>
        </p:nvSpPr>
        <p:spPr>
          <a:xfrm>
            <a:off x="7953875" y="4817850"/>
            <a:ext cx="2395200" cy="1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666666"/>
                </a:solidFill>
                <a:latin typeface="Calibri"/>
                <a:ea typeface="Calibri"/>
                <a:cs typeface="Calibri"/>
                <a:sym typeface="Calibri"/>
              </a:rPr>
              <a:t>#sg_agile_squad</a:t>
            </a:r>
            <a:endParaRPr sz="1200">
              <a:solidFill>
                <a:srgbClr val="666666"/>
              </a:solidFill>
              <a:latin typeface="Calibri"/>
              <a:ea typeface="Calibri"/>
              <a:cs typeface="Calibri"/>
              <a:sym typeface="Calibri"/>
            </a:endParaRPr>
          </a:p>
        </p:txBody>
      </p:sp>
      <p:pic>
        <p:nvPicPr>
          <p:cNvPr id="249" name="Google Shape;249;p33"/>
          <p:cNvPicPr preferRelativeResize="0"/>
          <p:nvPr/>
        </p:nvPicPr>
        <p:blipFill>
          <a:blip r:embed="rId3">
            <a:alphaModFix/>
          </a:blip>
          <a:stretch>
            <a:fillRect/>
          </a:stretch>
        </p:blipFill>
        <p:spPr>
          <a:xfrm>
            <a:off x="5009200" y="2074650"/>
            <a:ext cx="3166100" cy="2743200"/>
          </a:xfrm>
          <a:prstGeom prst="rect">
            <a:avLst/>
          </a:prstGeom>
          <a:noFill/>
          <a:ln>
            <a:noFill/>
          </a:ln>
        </p:spPr>
      </p:pic>
      <p:pic>
        <p:nvPicPr>
          <p:cNvPr id="250" name="Google Shape;250;p33"/>
          <p:cNvPicPr preferRelativeResize="0"/>
          <p:nvPr/>
        </p:nvPicPr>
        <p:blipFill>
          <a:blip r:embed="rId4">
            <a:alphaModFix/>
          </a:blip>
          <a:stretch>
            <a:fillRect/>
          </a:stretch>
        </p:blipFill>
        <p:spPr>
          <a:xfrm>
            <a:off x="526425" y="2074650"/>
            <a:ext cx="3932150" cy="27432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0"/>
                                        </p:tgtEl>
                                        <p:attrNameLst>
                                          <p:attrName>style.visibility</p:attrName>
                                        </p:attrNameLst>
                                      </p:cBhvr>
                                      <p:to>
                                        <p:strVal val="visible"/>
                                      </p:to>
                                    </p:set>
                                    <p:animEffect filter="fade" transition="in">
                                      <p:cBhvr>
                                        <p:cTn dur="1000"/>
                                        <p:tgtEl>
                                          <p:spTgt spid="25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9"/>
                                        </p:tgtEl>
                                        <p:attrNameLst>
                                          <p:attrName>style.visibility</p:attrName>
                                        </p:attrNameLst>
                                      </p:cBhvr>
                                      <p:to>
                                        <p:strVal val="visible"/>
                                      </p:to>
                                    </p:set>
                                    <p:animEffect filter="fade" transition="in">
                                      <p:cBhvr>
                                        <p:cTn dur="1000"/>
                                        <p:tgtEl>
                                          <p:spTgt spid="24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34"/>
          <p:cNvSpPr txBox="1"/>
          <p:nvPr>
            <p:ph type="ctrTitle"/>
          </p:nvPr>
        </p:nvSpPr>
        <p:spPr>
          <a:xfrm>
            <a:off x="311700" y="726100"/>
            <a:ext cx="8520600" cy="6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000000"/>
                </a:solidFill>
                <a:latin typeface="Calibri"/>
                <a:ea typeface="Calibri"/>
                <a:cs typeface="Calibri"/>
                <a:sym typeface="Calibri"/>
              </a:rPr>
              <a:t>Types Of Gradient Descent</a:t>
            </a:r>
            <a:endParaRPr b="1" sz="3000">
              <a:solidFill>
                <a:srgbClr val="000000"/>
              </a:solidFill>
              <a:latin typeface="Calibri"/>
              <a:ea typeface="Calibri"/>
              <a:cs typeface="Calibri"/>
              <a:sym typeface="Calibri"/>
            </a:endParaRPr>
          </a:p>
        </p:txBody>
      </p:sp>
      <p:sp>
        <p:nvSpPr>
          <p:cNvPr id="256" name="Google Shape;256;p34"/>
          <p:cNvSpPr txBox="1"/>
          <p:nvPr>
            <p:ph idx="1" type="subTitle"/>
          </p:nvPr>
        </p:nvSpPr>
        <p:spPr>
          <a:xfrm>
            <a:off x="311700" y="1611800"/>
            <a:ext cx="8520600" cy="33237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rgbClr val="000000"/>
              </a:buClr>
              <a:buSzPts val="1400"/>
              <a:buFont typeface="Calibri"/>
              <a:buChar char="●"/>
            </a:pPr>
            <a:r>
              <a:rPr lang="en" sz="1400">
                <a:solidFill>
                  <a:srgbClr val="000000"/>
                </a:solidFill>
                <a:latin typeface="Calibri"/>
                <a:ea typeface="Calibri"/>
                <a:cs typeface="Calibri"/>
                <a:sym typeface="Calibri"/>
              </a:rPr>
              <a:t>BATCH GRADIENT DESCENT</a:t>
            </a:r>
            <a:endParaRPr sz="1400">
              <a:solidFill>
                <a:srgbClr val="000000"/>
              </a:solidFill>
              <a:latin typeface="Calibri"/>
              <a:ea typeface="Calibri"/>
              <a:cs typeface="Calibri"/>
              <a:sym typeface="Calibri"/>
            </a:endParaRPr>
          </a:p>
          <a:p>
            <a:pPr indent="0" lvl="0" marL="0" rtl="0" algn="l">
              <a:spcBef>
                <a:spcPts val="0"/>
              </a:spcBef>
              <a:spcAft>
                <a:spcPts val="0"/>
              </a:spcAft>
              <a:buNone/>
            </a:pPr>
            <a:r>
              <a:t/>
            </a:r>
            <a:endParaRPr sz="1400">
              <a:solidFill>
                <a:srgbClr val="000000"/>
              </a:solidFill>
              <a:latin typeface="Calibri"/>
              <a:ea typeface="Calibri"/>
              <a:cs typeface="Calibri"/>
              <a:sym typeface="Calibri"/>
            </a:endParaRPr>
          </a:p>
          <a:p>
            <a:pPr indent="0" lvl="0" marL="0" rtl="0" algn="l">
              <a:spcBef>
                <a:spcPts val="0"/>
              </a:spcBef>
              <a:spcAft>
                <a:spcPts val="0"/>
              </a:spcAft>
              <a:buNone/>
            </a:pPr>
            <a:r>
              <a:rPr lang="en" sz="1400">
                <a:solidFill>
                  <a:srgbClr val="000000"/>
                </a:solidFill>
                <a:latin typeface="Calibri"/>
                <a:ea typeface="Calibri"/>
                <a:cs typeface="Calibri"/>
                <a:sym typeface="Calibri"/>
              </a:rPr>
              <a:t>In this type of gradient descent, all the training examples are processed for each iteration of gradient descent. It gets computationally expensive if the number of training examples is large. </a:t>
            </a:r>
            <a:endParaRPr sz="1400">
              <a:solidFill>
                <a:srgbClr val="000000"/>
              </a:solidFill>
              <a:latin typeface="Calibri"/>
              <a:ea typeface="Calibri"/>
              <a:cs typeface="Calibri"/>
              <a:sym typeface="Calibri"/>
            </a:endParaRPr>
          </a:p>
          <a:p>
            <a:pPr indent="0" lvl="0" marL="0" rtl="0" algn="l">
              <a:spcBef>
                <a:spcPts val="0"/>
              </a:spcBef>
              <a:spcAft>
                <a:spcPts val="0"/>
              </a:spcAft>
              <a:buNone/>
            </a:pPr>
            <a:r>
              <a:t/>
            </a:r>
            <a:endParaRPr sz="1400">
              <a:solidFill>
                <a:srgbClr val="000000"/>
              </a:solidFill>
              <a:latin typeface="Calibri"/>
              <a:ea typeface="Calibri"/>
              <a:cs typeface="Calibri"/>
              <a:sym typeface="Calibri"/>
            </a:endParaRPr>
          </a:p>
          <a:p>
            <a:pPr indent="0" lvl="0" marL="0" rtl="0" algn="l">
              <a:spcBef>
                <a:spcPts val="0"/>
              </a:spcBef>
              <a:spcAft>
                <a:spcPts val="0"/>
              </a:spcAft>
              <a:buNone/>
            </a:pPr>
            <a:r>
              <a:t/>
            </a:r>
            <a:endParaRPr sz="1400">
              <a:solidFill>
                <a:srgbClr val="000000"/>
              </a:solidFill>
              <a:latin typeface="Calibri"/>
              <a:ea typeface="Calibri"/>
              <a:cs typeface="Calibri"/>
              <a:sym typeface="Calibri"/>
            </a:endParaRPr>
          </a:p>
          <a:p>
            <a:pPr indent="-317500" lvl="0" marL="457200" rtl="0" algn="l">
              <a:spcBef>
                <a:spcPts val="0"/>
              </a:spcBef>
              <a:spcAft>
                <a:spcPts val="0"/>
              </a:spcAft>
              <a:buClr>
                <a:srgbClr val="000000"/>
              </a:buClr>
              <a:buSzPts val="1400"/>
              <a:buFont typeface="Calibri"/>
              <a:buChar char="●"/>
            </a:pPr>
            <a:r>
              <a:rPr lang="en" sz="1400">
                <a:solidFill>
                  <a:srgbClr val="000000"/>
                </a:solidFill>
                <a:latin typeface="Calibri"/>
                <a:ea typeface="Calibri"/>
                <a:cs typeface="Calibri"/>
                <a:sym typeface="Calibri"/>
              </a:rPr>
              <a:t>STOCHASTIC GRADIENT DESCENT</a:t>
            </a:r>
            <a:endParaRPr sz="1400">
              <a:solidFill>
                <a:srgbClr val="000000"/>
              </a:solidFill>
              <a:latin typeface="Calibri"/>
              <a:ea typeface="Calibri"/>
              <a:cs typeface="Calibri"/>
              <a:sym typeface="Calibri"/>
            </a:endParaRPr>
          </a:p>
          <a:p>
            <a:pPr indent="0" lvl="0" marL="0" rtl="0" algn="l">
              <a:spcBef>
                <a:spcPts val="0"/>
              </a:spcBef>
              <a:spcAft>
                <a:spcPts val="0"/>
              </a:spcAft>
              <a:buNone/>
            </a:pPr>
            <a:r>
              <a:t/>
            </a:r>
            <a:endParaRPr sz="1400">
              <a:solidFill>
                <a:srgbClr val="000000"/>
              </a:solidFill>
              <a:latin typeface="Calibri"/>
              <a:ea typeface="Calibri"/>
              <a:cs typeface="Calibri"/>
              <a:sym typeface="Calibri"/>
            </a:endParaRPr>
          </a:p>
          <a:p>
            <a:pPr indent="0" lvl="0" marL="0" rtl="0" algn="l">
              <a:spcBef>
                <a:spcPts val="0"/>
              </a:spcBef>
              <a:spcAft>
                <a:spcPts val="0"/>
              </a:spcAft>
              <a:buNone/>
            </a:pPr>
            <a:r>
              <a:rPr lang="en" sz="1400">
                <a:solidFill>
                  <a:srgbClr val="000000"/>
                </a:solidFill>
                <a:latin typeface="Calibri"/>
                <a:ea typeface="Calibri"/>
                <a:cs typeface="Calibri"/>
                <a:sym typeface="Calibri"/>
              </a:rPr>
              <a:t>In Stochastic Gradient Descent (SGD) samples are selected at random for each iteration instead of selecting the entire data set, however, Stochastic Gradient Descent uses only a single sample, i.e., a batch size of one, to perform each iteration. The sample is randomly shuffled and selected for performing the iteration. The parameters are updated even after one iteration. Thus, it gets faster than batch gradient descent.</a:t>
            </a:r>
            <a:endParaRPr sz="1400">
              <a:solidFill>
                <a:srgbClr val="000000"/>
              </a:solidFill>
              <a:latin typeface="Calibri"/>
              <a:ea typeface="Calibri"/>
              <a:cs typeface="Calibri"/>
              <a:sym typeface="Calibri"/>
            </a:endParaRPr>
          </a:p>
          <a:p>
            <a:pPr indent="0" lvl="0" marL="457200" rtl="0" algn="l">
              <a:spcBef>
                <a:spcPts val="0"/>
              </a:spcBef>
              <a:spcAft>
                <a:spcPts val="0"/>
              </a:spcAft>
              <a:buNone/>
            </a:pPr>
            <a:r>
              <a:t/>
            </a:r>
            <a:endParaRPr sz="1400">
              <a:solidFill>
                <a:srgbClr val="000000"/>
              </a:solidFill>
              <a:latin typeface="Calibri"/>
              <a:ea typeface="Calibri"/>
              <a:cs typeface="Calibri"/>
              <a:sym typeface="Calibri"/>
            </a:endParaRPr>
          </a:p>
          <a:p>
            <a:pPr indent="0" lvl="0" marL="0" rtl="0" algn="l">
              <a:spcBef>
                <a:spcPts val="0"/>
              </a:spcBef>
              <a:spcAft>
                <a:spcPts val="0"/>
              </a:spcAft>
              <a:buNone/>
            </a:pPr>
            <a:r>
              <a:t/>
            </a:r>
            <a:endParaRPr sz="1400">
              <a:solidFill>
                <a:srgbClr val="000000"/>
              </a:solidFill>
              <a:latin typeface="Calibri"/>
              <a:ea typeface="Calibri"/>
              <a:cs typeface="Calibri"/>
              <a:sym typeface="Calibri"/>
            </a:endParaRPr>
          </a:p>
        </p:txBody>
      </p:sp>
      <p:sp>
        <p:nvSpPr>
          <p:cNvPr id="257" name="Google Shape;257;p34"/>
          <p:cNvSpPr txBox="1"/>
          <p:nvPr/>
        </p:nvSpPr>
        <p:spPr>
          <a:xfrm>
            <a:off x="7953875" y="4817850"/>
            <a:ext cx="2395200" cy="1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666666"/>
                </a:solidFill>
                <a:latin typeface="Calibri"/>
                <a:ea typeface="Calibri"/>
                <a:cs typeface="Calibri"/>
                <a:sym typeface="Calibri"/>
              </a:rPr>
              <a:t>#sg_agile_squad</a:t>
            </a:r>
            <a:endParaRPr sz="1200">
              <a:solidFill>
                <a:srgbClr val="666666"/>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6">
                                            <p:txEl>
                                              <p:pRg end="0" st="0"/>
                                            </p:txEl>
                                          </p:spTgt>
                                        </p:tgtEl>
                                        <p:attrNameLst>
                                          <p:attrName>style.visibility</p:attrName>
                                        </p:attrNameLst>
                                      </p:cBhvr>
                                      <p:to>
                                        <p:strVal val="visible"/>
                                      </p:to>
                                    </p:set>
                                    <p:animEffect filter="fade" transition="in">
                                      <p:cBhvr>
                                        <p:cTn dur="1000"/>
                                        <p:tgtEl>
                                          <p:spTgt spid="25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6">
                                            <p:txEl>
                                              <p:pRg end="1" st="1"/>
                                            </p:txEl>
                                          </p:spTgt>
                                        </p:tgtEl>
                                        <p:attrNameLst>
                                          <p:attrName>style.visibility</p:attrName>
                                        </p:attrNameLst>
                                      </p:cBhvr>
                                      <p:to>
                                        <p:strVal val="visible"/>
                                      </p:to>
                                    </p:set>
                                    <p:animEffect filter="fade" transition="in">
                                      <p:cBhvr>
                                        <p:cTn dur="1000"/>
                                        <p:tgtEl>
                                          <p:spTgt spid="25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6">
                                            <p:txEl>
                                              <p:pRg end="2" st="2"/>
                                            </p:txEl>
                                          </p:spTgt>
                                        </p:tgtEl>
                                        <p:attrNameLst>
                                          <p:attrName>style.visibility</p:attrName>
                                        </p:attrNameLst>
                                      </p:cBhvr>
                                      <p:to>
                                        <p:strVal val="visible"/>
                                      </p:to>
                                    </p:set>
                                    <p:animEffect filter="fade" transition="in">
                                      <p:cBhvr>
                                        <p:cTn dur="1000"/>
                                        <p:tgtEl>
                                          <p:spTgt spid="256">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6">
                                            <p:txEl>
                                              <p:pRg end="3" st="3"/>
                                            </p:txEl>
                                          </p:spTgt>
                                        </p:tgtEl>
                                        <p:attrNameLst>
                                          <p:attrName>style.visibility</p:attrName>
                                        </p:attrNameLst>
                                      </p:cBhvr>
                                      <p:to>
                                        <p:strVal val="visible"/>
                                      </p:to>
                                    </p:set>
                                    <p:animEffect filter="fade" transition="in">
                                      <p:cBhvr>
                                        <p:cTn dur="1000"/>
                                        <p:tgtEl>
                                          <p:spTgt spid="256">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6">
                                            <p:txEl>
                                              <p:pRg end="4" st="4"/>
                                            </p:txEl>
                                          </p:spTgt>
                                        </p:tgtEl>
                                        <p:attrNameLst>
                                          <p:attrName>style.visibility</p:attrName>
                                        </p:attrNameLst>
                                      </p:cBhvr>
                                      <p:to>
                                        <p:strVal val="visible"/>
                                      </p:to>
                                    </p:set>
                                    <p:animEffect filter="fade" transition="in">
                                      <p:cBhvr>
                                        <p:cTn dur="1000"/>
                                        <p:tgtEl>
                                          <p:spTgt spid="256">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6">
                                            <p:txEl>
                                              <p:pRg end="5" st="5"/>
                                            </p:txEl>
                                          </p:spTgt>
                                        </p:tgtEl>
                                        <p:attrNameLst>
                                          <p:attrName>style.visibility</p:attrName>
                                        </p:attrNameLst>
                                      </p:cBhvr>
                                      <p:to>
                                        <p:strVal val="visible"/>
                                      </p:to>
                                    </p:set>
                                    <p:animEffect filter="fade" transition="in">
                                      <p:cBhvr>
                                        <p:cTn dur="1000"/>
                                        <p:tgtEl>
                                          <p:spTgt spid="256">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6">
                                            <p:txEl>
                                              <p:pRg end="6" st="6"/>
                                            </p:txEl>
                                          </p:spTgt>
                                        </p:tgtEl>
                                        <p:attrNameLst>
                                          <p:attrName>style.visibility</p:attrName>
                                        </p:attrNameLst>
                                      </p:cBhvr>
                                      <p:to>
                                        <p:strVal val="visible"/>
                                      </p:to>
                                    </p:set>
                                    <p:animEffect filter="fade" transition="in">
                                      <p:cBhvr>
                                        <p:cTn dur="1000"/>
                                        <p:tgtEl>
                                          <p:spTgt spid="256">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6">
                                            <p:txEl>
                                              <p:pRg end="7" st="7"/>
                                            </p:txEl>
                                          </p:spTgt>
                                        </p:tgtEl>
                                        <p:attrNameLst>
                                          <p:attrName>style.visibility</p:attrName>
                                        </p:attrNameLst>
                                      </p:cBhvr>
                                      <p:to>
                                        <p:strVal val="visible"/>
                                      </p:to>
                                    </p:set>
                                    <p:animEffect filter="fade" transition="in">
                                      <p:cBhvr>
                                        <p:cTn dur="1000"/>
                                        <p:tgtEl>
                                          <p:spTgt spid="256">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6">
                                            <p:txEl>
                                              <p:pRg end="8" st="8"/>
                                            </p:txEl>
                                          </p:spTgt>
                                        </p:tgtEl>
                                        <p:attrNameLst>
                                          <p:attrName>style.visibility</p:attrName>
                                        </p:attrNameLst>
                                      </p:cBhvr>
                                      <p:to>
                                        <p:strVal val="visible"/>
                                      </p:to>
                                    </p:set>
                                    <p:animEffect filter="fade" transition="in">
                                      <p:cBhvr>
                                        <p:cTn dur="1000"/>
                                        <p:tgtEl>
                                          <p:spTgt spid="256">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6">
                                            <p:txEl>
                                              <p:pRg end="9" st="9"/>
                                            </p:txEl>
                                          </p:spTgt>
                                        </p:tgtEl>
                                        <p:attrNameLst>
                                          <p:attrName>style.visibility</p:attrName>
                                        </p:attrNameLst>
                                      </p:cBhvr>
                                      <p:to>
                                        <p:strVal val="visible"/>
                                      </p:to>
                                    </p:set>
                                    <p:animEffect filter="fade" transition="in">
                                      <p:cBhvr>
                                        <p:cTn dur="1000"/>
                                        <p:tgtEl>
                                          <p:spTgt spid="256">
                                            <p:txEl>
                                              <p:pRg end="9" st="9"/>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35"/>
          <p:cNvSpPr txBox="1"/>
          <p:nvPr>
            <p:ph type="ctrTitle"/>
          </p:nvPr>
        </p:nvSpPr>
        <p:spPr>
          <a:xfrm>
            <a:off x="311700" y="726100"/>
            <a:ext cx="8520600" cy="6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000000"/>
                </a:solidFill>
                <a:latin typeface="Calibri"/>
                <a:ea typeface="Calibri"/>
                <a:cs typeface="Calibri"/>
                <a:sym typeface="Calibri"/>
              </a:rPr>
              <a:t>Types Of Gradient Descent (Conti..)</a:t>
            </a:r>
            <a:endParaRPr b="1" sz="3000">
              <a:solidFill>
                <a:srgbClr val="000000"/>
              </a:solidFill>
              <a:latin typeface="Calibri"/>
              <a:ea typeface="Calibri"/>
              <a:cs typeface="Calibri"/>
              <a:sym typeface="Calibri"/>
            </a:endParaRPr>
          </a:p>
        </p:txBody>
      </p:sp>
      <p:sp>
        <p:nvSpPr>
          <p:cNvPr id="263" name="Google Shape;263;p35"/>
          <p:cNvSpPr txBox="1"/>
          <p:nvPr>
            <p:ph idx="1" type="subTitle"/>
          </p:nvPr>
        </p:nvSpPr>
        <p:spPr>
          <a:xfrm>
            <a:off x="311700" y="1459400"/>
            <a:ext cx="8520600" cy="33237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sz="1400">
              <a:solidFill>
                <a:srgbClr val="000000"/>
              </a:solidFill>
              <a:latin typeface="Calibri"/>
              <a:ea typeface="Calibri"/>
              <a:cs typeface="Calibri"/>
              <a:sym typeface="Calibri"/>
            </a:endParaRPr>
          </a:p>
          <a:p>
            <a:pPr indent="0" lvl="0" marL="457200" rtl="0" algn="l">
              <a:spcBef>
                <a:spcPts val="0"/>
              </a:spcBef>
              <a:spcAft>
                <a:spcPts val="0"/>
              </a:spcAft>
              <a:buNone/>
            </a:pPr>
            <a:r>
              <a:t/>
            </a:r>
            <a:endParaRPr sz="1400">
              <a:solidFill>
                <a:srgbClr val="000000"/>
              </a:solidFill>
              <a:latin typeface="Calibri"/>
              <a:ea typeface="Calibri"/>
              <a:cs typeface="Calibri"/>
              <a:sym typeface="Calibri"/>
            </a:endParaRPr>
          </a:p>
          <a:p>
            <a:pPr indent="0" lvl="0" marL="457200" rtl="0" algn="l">
              <a:spcBef>
                <a:spcPts val="0"/>
              </a:spcBef>
              <a:spcAft>
                <a:spcPts val="0"/>
              </a:spcAft>
              <a:buNone/>
            </a:pPr>
            <a:r>
              <a:t/>
            </a:r>
            <a:endParaRPr sz="1400">
              <a:solidFill>
                <a:srgbClr val="000000"/>
              </a:solidFill>
              <a:latin typeface="Calibri"/>
              <a:ea typeface="Calibri"/>
              <a:cs typeface="Calibri"/>
              <a:sym typeface="Calibri"/>
            </a:endParaRPr>
          </a:p>
          <a:p>
            <a:pPr indent="0" lvl="0" marL="457200" rtl="0" algn="l">
              <a:spcBef>
                <a:spcPts val="0"/>
              </a:spcBef>
              <a:spcAft>
                <a:spcPts val="0"/>
              </a:spcAft>
              <a:buNone/>
            </a:pPr>
            <a:r>
              <a:t/>
            </a:r>
            <a:endParaRPr sz="1400">
              <a:solidFill>
                <a:srgbClr val="000000"/>
              </a:solidFill>
              <a:latin typeface="Calibri"/>
              <a:ea typeface="Calibri"/>
              <a:cs typeface="Calibri"/>
              <a:sym typeface="Calibri"/>
            </a:endParaRPr>
          </a:p>
          <a:p>
            <a:pPr indent="0" lvl="0" marL="457200" rtl="0" algn="l">
              <a:spcBef>
                <a:spcPts val="0"/>
              </a:spcBef>
              <a:spcAft>
                <a:spcPts val="0"/>
              </a:spcAft>
              <a:buNone/>
            </a:pPr>
            <a:r>
              <a:t/>
            </a:r>
            <a:endParaRPr sz="1400">
              <a:solidFill>
                <a:srgbClr val="000000"/>
              </a:solidFill>
              <a:latin typeface="Calibri"/>
              <a:ea typeface="Calibri"/>
              <a:cs typeface="Calibri"/>
              <a:sym typeface="Calibri"/>
            </a:endParaRPr>
          </a:p>
          <a:p>
            <a:pPr indent="0" lvl="0" marL="457200" rtl="0" algn="l">
              <a:spcBef>
                <a:spcPts val="0"/>
              </a:spcBef>
              <a:spcAft>
                <a:spcPts val="0"/>
              </a:spcAft>
              <a:buNone/>
            </a:pPr>
            <a:r>
              <a:t/>
            </a:r>
            <a:endParaRPr sz="1400">
              <a:solidFill>
                <a:srgbClr val="000000"/>
              </a:solidFill>
              <a:latin typeface="Calibri"/>
              <a:ea typeface="Calibri"/>
              <a:cs typeface="Calibri"/>
              <a:sym typeface="Calibri"/>
            </a:endParaRPr>
          </a:p>
          <a:p>
            <a:pPr indent="0" lvl="0" marL="457200" rtl="0" algn="l">
              <a:spcBef>
                <a:spcPts val="0"/>
              </a:spcBef>
              <a:spcAft>
                <a:spcPts val="0"/>
              </a:spcAft>
              <a:buNone/>
            </a:pPr>
            <a:r>
              <a:t/>
            </a:r>
            <a:endParaRPr sz="1400">
              <a:solidFill>
                <a:srgbClr val="000000"/>
              </a:solidFill>
              <a:latin typeface="Calibri"/>
              <a:ea typeface="Calibri"/>
              <a:cs typeface="Calibri"/>
              <a:sym typeface="Calibri"/>
            </a:endParaRPr>
          </a:p>
          <a:p>
            <a:pPr indent="0" lvl="0" marL="457200" rtl="0" algn="l">
              <a:spcBef>
                <a:spcPts val="0"/>
              </a:spcBef>
              <a:spcAft>
                <a:spcPts val="0"/>
              </a:spcAft>
              <a:buNone/>
            </a:pPr>
            <a:r>
              <a:t/>
            </a:r>
            <a:endParaRPr sz="1400">
              <a:solidFill>
                <a:srgbClr val="000000"/>
              </a:solidFill>
              <a:latin typeface="Calibri"/>
              <a:ea typeface="Calibri"/>
              <a:cs typeface="Calibri"/>
              <a:sym typeface="Calibri"/>
            </a:endParaRPr>
          </a:p>
          <a:p>
            <a:pPr indent="0" lvl="0" marL="457200" rtl="0" algn="l">
              <a:spcBef>
                <a:spcPts val="0"/>
              </a:spcBef>
              <a:spcAft>
                <a:spcPts val="0"/>
              </a:spcAft>
              <a:buNone/>
            </a:pPr>
            <a:r>
              <a:t/>
            </a:r>
            <a:endParaRPr sz="1400">
              <a:solidFill>
                <a:srgbClr val="000000"/>
              </a:solidFill>
              <a:latin typeface="Calibri"/>
              <a:ea typeface="Calibri"/>
              <a:cs typeface="Calibri"/>
              <a:sym typeface="Calibri"/>
            </a:endParaRPr>
          </a:p>
          <a:p>
            <a:pPr indent="0" lvl="0" marL="457200" rtl="0" algn="l">
              <a:spcBef>
                <a:spcPts val="0"/>
              </a:spcBef>
              <a:spcAft>
                <a:spcPts val="0"/>
              </a:spcAft>
              <a:buNone/>
            </a:pPr>
            <a:r>
              <a:t/>
            </a:r>
            <a:endParaRPr sz="1400">
              <a:solidFill>
                <a:srgbClr val="000000"/>
              </a:solidFill>
              <a:latin typeface="Calibri"/>
              <a:ea typeface="Calibri"/>
              <a:cs typeface="Calibri"/>
              <a:sym typeface="Calibri"/>
            </a:endParaRPr>
          </a:p>
          <a:p>
            <a:pPr indent="0" lvl="0" marL="457200" rtl="0" algn="l">
              <a:spcBef>
                <a:spcPts val="0"/>
              </a:spcBef>
              <a:spcAft>
                <a:spcPts val="0"/>
              </a:spcAft>
              <a:buNone/>
            </a:pPr>
            <a:r>
              <a:t/>
            </a:r>
            <a:endParaRPr sz="1400">
              <a:solidFill>
                <a:srgbClr val="000000"/>
              </a:solidFill>
              <a:latin typeface="Calibri"/>
              <a:ea typeface="Calibri"/>
              <a:cs typeface="Calibri"/>
              <a:sym typeface="Calibri"/>
            </a:endParaRPr>
          </a:p>
          <a:p>
            <a:pPr indent="-317500" lvl="0" marL="457200" rtl="0" algn="l">
              <a:spcBef>
                <a:spcPts val="0"/>
              </a:spcBef>
              <a:spcAft>
                <a:spcPts val="0"/>
              </a:spcAft>
              <a:buClr>
                <a:srgbClr val="000000"/>
              </a:buClr>
              <a:buSzPts val="1400"/>
              <a:buFont typeface="Calibri"/>
              <a:buChar char="●"/>
            </a:pPr>
            <a:r>
              <a:rPr lang="en" sz="1400">
                <a:solidFill>
                  <a:srgbClr val="000000"/>
                </a:solidFill>
                <a:latin typeface="Calibri"/>
                <a:ea typeface="Calibri"/>
                <a:cs typeface="Calibri"/>
                <a:sym typeface="Calibri"/>
              </a:rPr>
              <a:t>MINI BATCH GRADIENT DESCENT</a:t>
            </a:r>
            <a:endParaRPr sz="1400">
              <a:solidFill>
                <a:srgbClr val="000000"/>
              </a:solidFill>
              <a:latin typeface="Calibri"/>
              <a:ea typeface="Calibri"/>
              <a:cs typeface="Calibri"/>
              <a:sym typeface="Calibri"/>
            </a:endParaRPr>
          </a:p>
          <a:p>
            <a:pPr indent="0" lvl="0" marL="0" rtl="0" algn="l">
              <a:spcBef>
                <a:spcPts val="0"/>
              </a:spcBef>
              <a:spcAft>
                <a:spcPts val="0"/>
              </a:spcAft>
              <a:buNone/>
            </a:pPr>
            <a:r>
              <a:t/>
            </a:r>
            <a:endParaRPr sz="1400">
              <a:solidFill>
                <a:srgbClr val="000000"/>
              </a:solidFill>
              <a:latin typeface="Calibri"/>
              <a:ea typeface="Calibri"/>
              <a:cs typeface="Calibri"/>
              <a:sym typeface="Calibri"/>
            </a:endParaRPr>
          </a:p>
          <a:p>
            <a:pPr indent="0" lvl="0" marL="0" rtl="0" algn="l">
              <a:spcBef>
                <a:spcPts val="0"/>
              </a:spcBef>
              <a:spcAft>
                <a:spcPts val="0"/>
              </a:spcAft>
              <a:buNone/>
            </a:pPr>
            <a:r>
              <a:rPr lang="en" sz="1400">
                <a:solidFill>
                  <a:srgbClr val="000000"/>
                </a:solidFill>
                <a:latin typeface="Calibri"/>
                <a:ea typeface="Calibri"/>
                <a:cs typeface="Calibri"/>
                <a:sym typeface="Calibri"/>
              </a:rPr>
              <a:t>This type of gradient descent is considered to be faster than both batch gradient descent and stochastic gradient descent. Even if the number of training examples is large, it processes it in batches in one go. Also, the number of iterations are lesser in spite of working with larger training samples.</a:t>
            </a:r>
            <a:endParaRPr sz="1400">
              <a:solidFill>
                <a:srgbClr val="000000"/>
              </a:solidFill>
              <a:latin typeface="Calibri"/>
              <a:ea typeface="Calibri"/>
              <a:cs typeface="Calibri"/>
              <a:sym typeface="Calibri"/>
            </a:endParaRPr>
          </a:p>
          <a:p>
            <a:pPr indent="0" lvl="0" marL="0" rtl="0" algn="l">
              <a:spcBef>
                <a:spcPts val="0"/>
              </a:spcBef>
              <a:spcAft>
                <a:spcPts val="0"/>
              </a:spcAft>
              <a:buNone/>
            </a:pPr>
            <a:r>
              <a:t/>
            </a:r>
            <a:endParaRPr sz="1400">
              <a:solidFill>
                <a:srgbClr val="000000"/>
              </a:solidFill>
              <a:latin typeface="Calibri"/>
              <a:ea typeface="Calibri"/>
              <a:cs typeface="Calibri"/>
              <a:sym typeface="Calibri"/>
            </a:endParaRPr>
          </a:p>
          <a:p>
            <a:pPr indent="0" lvl="0" marL="0" rtl="0" algn="l">
              <a:spcBef>
                <a:spcPts val="0"/>
              </a:spcBef>
              <a:spcAft>
                <a:spcPts val="0"/>
              </a:spcAft>
              <a:buNone/>
            </a:pPr>
            <a:r>
              <a:t/>
            </a:r>
            <a:endParaRPr sz="1400">
              <a:solidFill>
                <a:srgbClr val="000000"/>
              </a:solidFill>
              <a:latin typeface="Calibri"/>
              <a:ea typeface="Calibri"/>
              <a:cs typeface="Calibri"/>
              <a:sym typeface="Calibri"/>
            </a:endParaRPr>
          </a:p>
        </p:txBody>
      </p:sp>
      <p:sp>
        <p:nvSpPr>
          <p:cNvPr id="264" name="Google Shape;264;p35"/>
          <p:cNvSpPr txBox="1"/>
          <p:nvPr/>
        </p:nvSpPr>
        <p:spPr>
          <a:xfrm>
            <a:off x="7953875" y="4817850"/>
            <a:ext cx="2395200" cy="1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666666"/>
                </a:solidFill>
                <a:latin typeface="Calibri"/>
                <a:ea typeface="Calibri"/>
                <a:cs typeface="Calibri"/>
                <a:sym typeface="Calibri"/>
              </a:rPr>
              <a:t>#sg_agile_squad</a:t>
            </a:r>
            <a:endParaRPr sz="1200">
              <a:solidFill>
                <a:srgbClr val="666666"/>
              </a:solidFill>
              <a:latin typeface="Calibri"/>
              <a:ea typeface="Calibri"/>
              <a:cs typeface="Calibri"/>
              <a:sym typeface="Calibri"/>
            </a:endParaRPr>
          </a:p>
        </p:txBody>
      </p:sp>
      <p:pic>
        <p:nvPicPr>
          <p:cNvPr id="265" name="Google Shape;265;p35"/>
          <p:cNvPicPr preferRelativeResize="0"/>
          <p:nvPr/>
        </p:nvPicPr>
        <p:blipFill>
          <a:blip r:embed="rId3">
            <a:alphaModFix/>
          </a:blip>
          <a:stretch>
            <a:fillRect/>
          </a:stretch>
        </p:blipFill>
        <p:spPr>
          <a:xfrm>
            <a:off x="1177625" y="1812975"/>
            <a:ext cx="2189000" cy="1839850"/>
          </a:xfrm>
          <a:prstGeom prst="rect">
            <a:avLst/>
          </a:prstGeom>
          <a:noFill/>
          <a:ln>
            <a:noFill/>
          </a:ln>
        </p:spPr>
      </p:pic>
      <p:pic>
        <p:nvPicPr>
          <p:cNvPr id="266" name="Google Shape;266;p35"/>
          <p:cNvPicPr preferRelativeResize="0"/>
          <p:nvPr/>
        </p:nvPicPr>
        <p:blipFill>
          <a:blip r:embed="rId4">
            <a:alphaModFix/>
          </a:blip>
          <a:stretch>
            <a:fillRect/>
          </a:stretch>
        </p:blipFill>
        <p:spPr>
          <a:xfrm>
            <a:off x="5116850" y="1812975"/>
            <a:ext cx="2189001" cy="1839850"/>
          </a:xfrm>
          <a:prstGeom prst="rect">
            <a:avLst/>
          </a:prstGeom>
          <a:noFill/>
          <a:ln>
            <a:noFill/>
          </a:ln>
        </p:spPr>
      </p:pic>
      <p:sp>
        <p:nvSpPr>
          <p:cNvPr id="267" name="Google Shape;267;p35"/>
          <p:cNvSpPr txBox="1"/>
          <p:nvPr/>
        </p:nvSpPr>
        <p:spPr>
          <a:xfrm>
            <a:off x="872925" y="1396675"/>
            <a:ext cx="2914200" cy="295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PATH TAKEN BY BATCH GRAD.</a:t>
            </a:r>
            <a:endParaRPr/>
          </a:p>
        </p:txBody>
      </p:sp>
      <p:sp>
        <p:nvSpPr>
          <p:cNvPr id="268" name="Google Shape;268;p35"/>
          <p:cNvSpPr txBox="1"/>
          <p:nvPr/>
        </p:nvSpPr>
        <p:spPr>
          <a:xfrm>
            <a:off x="4682925" y="1396675"/>
            <a:ext cx="2914200" cy="295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PATH TAKEN BY SGD</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7"/>
                                        </p:tgtEl>
                                        <p:attrNameLst>
                                          <p:attrName>style.visibility</p:attrName>
                                        </p:attrNameLst>
                                      </p:cBhvr>
                                      <p:to>
                                        <p:strVal val="visible"/>
                                      </p:to>
                                    </p:set>
                                    <p:animEffect filter="fade" transition="in">
                                      <p:cBhvr>
                                        <p:cTn dur="1000"/>
                                        <p:tgtEl>
                                          <p:spTgt spid="267"/>
                                        </p:tgtEl>
                                      </p:cBhvr>
                                    </p:animEffect>
                                  </p:childTnLst>
                                </p:cTn>
                              </p:par>
                              <p:par>
                                <p:cTn fill="hold" nodeType="withEffect" presetClass="entr" presetID="10" presetSubtype="0">
                                  <p:stCondLst>
                                    <p:cond delay="0"/>
                                  </p:stCondLst>
                                  <p:childTnLst>
                                    <p:set>
                                      <p:cBhvr>
                                        <p:cTn dur="1" fill="hold">
                                          <p:stCondLst>
                                            <p:cond delay="0"/>
                                          </p:stCondLst>
                                        </p:cTn>
                                        <p:tgtEl>
                                          <p:spTgt spid="265"/>
                                        </p:tgtEl>
                                        <p:attrNameLst>
                                          <p:attrName>style.visibility</p:attrName>
                                        </p:attrNameLst>
                                      </p:cBhvr>
                                      <p:to>
                                        <p:strVal val="visible"/>
                                      </p:to>
                                    </p:set>
                                    <p:animEffect filter="fade" transition="in">
                                      <p:cBhvr>
                                        <p:cTn dur="1000"/>
                                        <p:tgtEl>
                                          <p:spTgt spid="265"/>
                                        </p:tgtEl>
                                      </p:cBhvr>
                                    </p:animEffect>
                                  </p:childTnLst>
                                </p:cTn>
                              </p:par>
                              <p:par>
                                <p:cTn fill="hold" nodeType="withEffect" presetClass="entr" presetID="10" presetSubtype="0">
                                  <p:stCondLst>
                                    <p:cond delay="0"/>
                                  </p:stCondLst>
                                  <p:childTnLst>
                                    <p:set>
                                      <p:cBhvr>
                                        <p:cTn dur="1" fill="hold">
                                          <p:stCondLst>
                                            <p:cond delay="0"/>
                                          </p:stCondLst>
                                        </p:cTn>
                                        <p:tgtEl>
                                          <p:spTgt spid="265"/>
                                        </p:tgtEl>
                                        <p:attrNameLst>
                                          <p:attrName>style.visibility</p:attrName>
                                        </p:attrNameLst>
                                      </p:cBhvr>
                                      <p:to>
                                        <p:strVal val="visible"/>
                                      </p:to>
                                    </p:set>
                                    <p:animEffect filter="fade" transition="in">
                                      <p:cBhvr>
                                        <p:cTn dur="1000"/>
                                        <p:tgtEl>
                                          <p:spTgt spid="26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6"/>
                                        </p:tgtEl>
                                        <p:attrNameLst>
                                          <p:attrName>style.visibility</p:attrName>
                                        </p:attrNameLst>
                                      </p:cBhvr>
                                      <p:to>
                                        <p:strVal val="visible"/>
                                      </p:to>
                                    </p:set>
                                    <p:animEffect filter="fade" transition="in">
                                      <p:cBhvr>
                                        <p:cTn dur="1000"/>
                                        <p:tgtEl>
                                          <p:spTgt spid="266"/>
                                        </p:tgtEl>
                                      </p:cBhvr>
                                    </p:animEffect>
                                  </p:childTnLst>
                                </p:cTn>
                              </p:par>
                              <p:par>
                                <p:cTn fill="hold" nodeType="withEffect" presetClass="entr" presetID="10" presetSubtype="0">
                                  <p:stCondLst>
                                    <p:cond delay="0"/>
                                  </p:stCondLst>
                                  <p:childTnLst>
                                    <p:set>
                                      <p:cBhvr>
                                        <p:cTn dur="1" fill="hold">
                                          <p:stCondLst>
                                            <p:cond delay="0"/>
                                          </p:stCondLst>
                                        </p:cTn>
                                        <p:tgtEl>
                                          <p:spTgt spid="268"/>
                                        </p:tgtEl>
                                        <p:attrNameLst>
                                          <p:attrName>style.visibility</p:attrName>
                                        </p:attrNameLst>
                                      </p:cBhvr>
                                      <p:to>
                                        <p:strVal val="visible"/>
                                      </p:to>
                                    </p:set>
                                    <p:animEffect filter="fade" transition="in">
                                      <p:cBhvr>
                                        <p:cTn dur="1000"/>
                                        <p:tgtEl>
                                          <p:spTgt spid="26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3">
                                            <p:txEl>
                                              <p:pRg end="0" st="0"/>
                                            </p:txEl>
                                          </p:spTgt>
                                        </p:tgtEl>
                                        <p:attrNameLst>
                                          <p:attrName>style.visibility</p:attrName>
                                        </p:attrNameLst>
                                      </p:cBhvr>
                                      <p:to>
                                        <p:strVal val="visible"/>
                                      </p:to>
                                    </p:set>
                                    <p:animEffect filter="fade" transition="in">
                                      <p:cBhvr>
                                        <p:cTn dur="1000"/>
                                        <p:tgtEl>
                                          <p:spTgt spid="26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3">
                                            <p:txEl>
                                              <p:pRg end="1" st="1"/>
                                            </p:txEl>
                                          </p:spTgt>
                                        </p:tgtEl>
                                        <p:attrNameLst>
                                          <p:attrName>style.visibility</p:attrName>
                                        </p:attrNameLst>
                                      </p:cBhvr>
                                      <p:to>
                                        <p:strVal val="visible"/>
                                      </p:to>
                                    </p:set>
                                    <p:animEffect filter="fade" transition="in">
                                      <p:cBhvr>
                                        <p:cTn dur="1000"/>
                                        <p:tgtEl>
                                          <p:spTgt spid="26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3">
                                            <p:txEl>
                                              <p:pRg end="2" st="2"/>
                                            </p:txEl>
                                          </p:spTgt>
                                        </p:tgtEl>
                                        <p:attrNameLst>
                                          <p:attrName>style.visibility</p:attrName>
                                        </p:attrNameLst>
                                      </p:cBhvr>
                                      <p:to>
                                        <p:strVal val="visible"/>
                                      </p:to>
                                    </p:set>
                                    <p:animEffect filter="fade" transition="in">
                                      <p:cBhvr>
                                        <p:cTn dur="1000"/>
                                        <p:tgtEl>
                                          <p:spTgt spid="263">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3">
                                            <p:txEl>
                                              <p:pRg end="3" st="3"/>
                                            </p:txEl>
                                          </p:spTgt>
                                        </p:tgtEl>
                                        <p:attrNameLst>
                                          <p:attrName>style.visibility</p:attrName>
                                        </p:attrNameLst>
                                      </p:cBhvr>
                                      <p:to>
                                        <p:strVal val="visible"/>
                                      </p:to>
                                    </p:set>
                                    <p:animEffect filter="fade" transition="in">
                                      <p:cBhvr>
                                        <p:cTn dur="1000"/>
                                        <p:tgtEl>
                                          <p:spTgt spid="263">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3">
                                            <p:txEl>
                                              <p:pRg end="4" st="4"/>
                                            </p:txEl>
                                          </p:spTgt>
                                        </p:tgtEl>
                                        <p:attrNameLst>
                                          <p:attrName>style.visibility</p:attrName>
                                        </p:attrNameLst>
                                      </p:cBhvr>
                                      <p:to>
                                        <p:strVal val="visible"/>
                                      </p:to>
                                    </p:set>
                                    <p:animEffect filter="fade" transition="in">
                                      <p:cBhvr>
                                        <p:cTn dur="1000"/>
                                        <p:tgtEl>
                                          <p:spTgt spid="263">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3">
                                            <p:txEl>
                                              <p:pRg end="5" st="5"/>
                                            </p:txEl>
                                          </p:spTgt>
                                        </p:tgtEl>
                                        <p:attrNameLst>
                                          <p:attrName>style.visibility</p:attrName>
                                        </p:attrNameLst>
                                      </p:cBhvr>
                                      <p:to>
                                        <p:strVal val="visible"/>
                                      </p:to>
                                    </p:set>
                                    <p:animEffect filter="fade" transition="in">
                                      <p:cBhvr>
                                        <p:cTn dur="1000"/>
                                        <p:tgtEl>
                                          <p:spTgt spid="263">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3">
                                            <p:txEl>
                                              <p:pRg end="6" st="6"/>
                                            </p:txEl>
                                          </p:spTgt>
                                        </p:tgtEl>
                                        <p:attrNameLst>
                                          <p:attrName>style.visibility</p:attrName>
                                        </p:attrNameLst>
                                      </p:cBhvr>
                                      <p:to>
                                        <p:strVal val="visible"/>
                                      </p:to>
                                    </p:set>
                                    <p:animEffect filter="fade" transition="in">
                                      <p:cBhvr>
                                        <p:cTn dur="1000"/>
                                        <p:tgtEl>
                                          <p:spTgt spid="263">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3">
                                            <p:txEl>
                                              <p:pRg end="7" st="7"/>
                                            </p:txEl>
                                          </p:spTgt>
                                        </p:tgtEl>
                                        <p:attrNameLst>
                                          <p:attrName>style.visibility</p:attrName>
                                        </p:attrNameLst>
                                      </p:cBhvr>
                                      <p:to>
                                        <p:strVal val="visible"/>
                                      </p:to>
                                    </p:set>
                                    <p:animEffect filter="fade" transition="in">
                                      <p:cBhvr>
                                        <p:cTn dur="1000"/>
                                        <p:tgtEl>
                                          <p:spTgt spid="263">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3">
                                            <p:txEl>
                                              <p:pRg end="8" st="8"/>
                                            </p:txEl>
                                          </p:spTgt>
                                        </p:tgtEl>
                                        <p:attrNameLst>
                                          <p:attrName>style.visibility</p:attrName>
                                        </p:attrNameLst>
                                      </p:cBhvr>
                                      <p:to>
                                        <p:strVal val="visible"/>
                                      </p:to>
                                    </p:set>
                                    <p:animEffect filter="fade" transition="in">
                                      <p:cBhvr>
                                        <p:cTn dur="1000"/>
                                        <p:tgtEl>
                                          <p:spTgt spid="263">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3">
                                            <p:txEl>
                                              <p:pRg end="9" st="9"/>
                                            </p:txEl>
                                          </p:spTgt>
                                        </p:tgtEl>
                                        <p:attrNameLst>
                                          <p:attrName>style.visibility</p:attrName>
                                        </p:attrNameLst>
                                      </p:cBhvr>
                                      <p:to>
                                        <p:strVal val="visible"/>
                                      </p:to>
                                    </p:set>
                                    <p:animEffect filter="fade" transition="in">
                                      <p:cBhvr>
                                        <p:cTn dur="1000"/>
                                        <p:tgtEl>
                                          <p:spTgt spid="263">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3">
                                            <p:txEl>
                                              <p:pRg end="10" st="10"/>
                                            </p:txEl>
                                          </p:spTgt>
                                        </p:tgtEl>
                                        <p:attrNameLst>
                                          <p:attrName>style.visibility</p:attrName>
                                        </p:attrNameLst>
                                      </p:cBhvr>
                                      <p:to>
                                        <p:strVal val="visible"/>
                                      </p:to>
                                    </p:set>
                                    <p:animEffect filter="fade" transition="in">
                                      <p:cBhvr>
                                        <p:cTn dur="1000"/>
                                        <p:tgtEl>
                                          <p:spTgt spid="263">
                                            <p:txEl>
                                              <p:pRg end="10" st="1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3">
                                            <p:txEl>
                                              <p:pRg end="11" st="11"/>
                                            </p:txEl>
                                          </p:spTgt>
                                        </p:tgtEl>
                                        <p:attrNameLst>
                                          <p:attrName>style.visibility</p:attrName>
                                        </p:attrNameLst>
                                      </p:cBhvr>
                                      <p:to>
                                        <p:strVal val="visible"/>
                                      </p:to>
                                    </p:set>
                                    <p:animEffect filter="fade" transition="in">
                                      <p:cBhvr>
                                        <p:cTn dur="1000"/>
                                        <p:tgtEl>
                                          <p:spTgt spid="263">
                                            <p:txEl>
                                              <p:pRg end="11" st="1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3">
                                            <p:txEl>
                                              <p:pRg end="12" st="12"/>
                                            </p:txEl>
                                          </p:spTgt>
                                        </p:tgtEl>
                                        <p:attrNameLst>
                                          <p:attrName>style.visibility</p:attrName>
                                        </p:attrNameLst>
                                      </p:cBhvr>
                                      <p:to>
                                        <p:strVal val="visible"/>
                                      </p:to>
                                    </p:set>
                                    <p:animEffect filter="fade" transition="in">
                                      <p:cBhvr>
                                        <p:cTn dur="1000"/>
                                        <p:tgtEl>
                                          <p:spTgt spid="263">
                                            <p:txEl>
                                              <p:pRg end="12" st="1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3">
                                            <p:txEl>
                                              <p:pRg end="13" st="13"/>
                                            </p:txEl>
                                          </p:spTgt>
                                        </p:tgtEl>
                                        <p:attrNameLst>
                                          <p:attrName>style.visibility</p:attrName>
                                        </p:attrNameLst>
                                      </p:cBhvr>
                                      <p:to>
                                        <p:strVal val="visible"/>
                                      </p:to>
                                    </p:set>
                                    <p:animEffect filter="fade" transition="in">
                                      <p:cBhvr>
                                        <p:cTn dur="1000"/>
                                        <p:tgtEl>
                                          <p:spTgt spid="263">
                                            <p:txEl>
                                              <p:pRg end="13" st="1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3">
                                            <p:txEl>
                                              <p:pRg end="14" st="14"/>
                                            </p:txEl>
                                          </p:spTgt>
                                        </p:tgtEl>
                                        <p:attrNameLst>
                                          <p:attrName>style.visibility</p:attrName>
                                        </p:attrNameLst>
                                      </p:cBhvr>
                                      <p:to>
                                        <p:strVal val="visible"/>
                                      </p:to>
                                    </p:set>
                                    <p:animEffect filter="fade" transition="in">
                                      <p:cBhvr>
                                        <p:cTn dur="1000"/>
                                        <p:tgtEl>
                                          <p:spTgt spid="263">
                                            <p:txEl>
                                              <p:pRg end="14" st="1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3">
                                            <p:txEl>
                                              <p:pRg end="15" st="15"/>
                                            </p:txEl>
                                          </p:spTgt>
                                        </p:tgtEl>
                                        <p:attrNameLst>
                                          <p:attrName>style.visibility</p:attrName>
                                        </p:attrNameLst>
                                      </p:cBhvr>
                                      <p:to>
                                        <p:strVal val="visible"/>
                                      </p:to>
                                    </p:set>
                                    <p:animEffect filter="fade" transition="in">
                                      <p:cBhvr>
                                        <p:cTn dur="1000"/>
                                        <p:tgtEl>
                                          <p:spTgt spid="263">
                                            <p:txEl>
                                              <p:pRg end="15" st="1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36"/>
          <p:cNvSpPr txBox="1"/>
          <p:nvPr>
            <p:ph type="ctrTitle"/>
          </p:nvPr>
        </p:nvSpPr>
        <p:spPr>
          <a:xfrm>
            <a:off x="311700" y="726100"/>
            <a:ext cx="8520600" cy="6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000000"/>
                </a:solidFill>
                <a:latin typeface="Calibri"/>
                <a:ea typeface="Calibri"/>
                <a:cs typeface="Calibri"/>
                <a:sym typeface="Calibri"/>
              </a:rPr>
              <a:t>Issues with</a:t>
            </a:r>
            <a:r>
              <a:rPr b="1" lang="en" sz="3000">
                <a:solidFill>
                  <a:srgbClr val="000000"/>
                </a:solidFill>
                <a:latin typeface="Calibri"/>
                <a:ea typeface="Calibri"/>
                <a:cs typeface="Calibri"/>
                <a:sym typeface="Calibri"/>
              </a:rPr>
              <a:t> Gradient Descent</a:t>
            </a:r>
            <a:endParaRPr b="1" sz="3000">
              <a:solidFill>
                <a:srgbClr val="000000"/>
              </a:solidFill>
              <a:latin typeface="Calibri"/>
              <a:ea typeface="Calibri"/>
              <a:cs typeface="Calibri"/>
              <a:sym typeface="Calibri"/>
            </a:endParaRPr>
          </a:p>
        </p:txBody>
      </p:sp>
      <p:sp>
        <p:nvSpPr>
          <p:cNvPr id="274" name="Google Shape;274;p36"/>
          <p:cNvSpPr txBox="1"/>
          <p:nvPr>
            <p:ph idx="1" type="subTitle"/>
          </p:nvPr>
        </p:nvSpPr>
        <p:spPr>
          <a:xfrm>
            <a:off x="311700" y="1302650"/>
            <a:ext cx="8520600" cy="3556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rgbClr val="000000"/>
                </a:solidFill>
                <a:latin typeface="Calibri"/>
                <a:ea typeface="Calibri"/>
                <a:cs typeface="Calibri"/>
                <a:sym typeface="Calibri"/>
              </a:rPr>
              <a:t>The resultant loss function might not look a nice bowl, with only one minima we can converge to. Especially, due to lot of non-linear activation used during training NN. The loss function of NN are hardly convex and may look like below:</a:t>
            </a:r>
            <a:endParaRPr sz="1400">
              <a:solidFill>
                <a:srgbClr val="000000"/>
              </a:solidFill>
              <a:latin typeface="Calibri"/>
              <a:ea typeface="Calibri"/>
              <a:cs typeface="Calibri"/>
              <a:sym typeface="Calibri"/>
            </a:endParaRPr>
          </a:p>
        </p:txBody>
      </p:sp>
      <p:sp>
        <p:nvSpPr>
          <p:cNvPr id="275" name="Google Shape;275;p36"/>
          <p:cNvSpPr txBox="1"/>
          <p:nvPr/>
        </p:nvSpPr>
        <p:spPr>
          <a:xfrm>
            <a:off x="7953875" y="4817850"/>
            <a:ext cx="2395200" cy="1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#sg_agile_squad</a:t>
            </a:r>
            <a:endParaRPr>
              <a:latin typeface="Calibri"/>
              <a:ea typeface="Calibri"/>
              <a:cs typeface="Calibri"/>
              <a:sym typeface="Calibri"/>
            </a:endParaRPr>
          </a:p>
        </p:txBody>
      </p:sp>
      <p:pic>
        <p:nvPicPr>
          <p:cNvPr id="276" name="Google Shape;276;p36"/>
          <p:cNvPicPr preferRelativeResize="0"/>
          <p:nvPr/>
        </p:nvPicPr>
        <p:blipFill>
          <a:blip r:embed="rId3">
            <a:alphaModFix/>
          </a:blip>
          <a:stretch>
            <a:fillRect/>
          </a:stretch>
        </p:blipFill>
        <p:spPr>
          <a:xfrm>
            <a:off x="550600" y="2381250"/>
            <a:ext cx="2900774" cy="2090775"/>
          </a:xfrm>
          <a:prstGeom prst="rect">
            <a:avLst/>
          </a:prstGeom>
          <a:noFill/>
          <a:ln>
            <a:noFill/>
          </a:ln>
        </p:spPr>
      </p:pic>
      <p:sp>
        <p:nvSpPr>
          <p:cNvPr id="277" name="Google Shape;277;p36"/>
          <p:cNvSpPr txBox="1"/>
          <p:nvPr/>
        </p:nvSpPr>
        <p:spPr>
          <a:xfrm>
            <a:off x="3617500" y="2014425"/>
            <a:ext cx="5214900" cy="89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Local Minima - In the image seen, there exists a local minima where the gradient is zero. However, we know that they are not the lowest loss we can achieve, which is the point corresponding to the global minima. Now, if you initialize your weights at point A, then you're gonna converge to the local minima, and there's no way gradient descent will get you out of there, once you converge to the local minima.</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rPr lang="en">
                <a:latin typeface="Calibri"/>
                <a:ea typeface="Calibri"/>
                <a:cs typeface="Calibri"/>
                <a:sym typeface="Calibri"/>
              </a:rPr>
              <a:t>Saddle Points - A saddle point gets it's name from the saddle of a horse with which it resembles. While it's a minima in one direction (x), it's a local maxima in another direction, and if the contour is flatter towards the x direction, GD would keep oscillating to and fro in the y - direction, and give us the illusion that we have converged to a minima.</a:t>
            </a:r>
            <a:endParaRPr>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4">
                                            <p:txEl>
                                              <p:pRg end="0" st="0"/>
                                            </p:txEl>
                                          </p:spTgt>
                                        </p:tgtEl>
                                        <p:attrNameLst>
                                          <p:attrName>style.visibility</p:attrName>
                                        </p:attrNameLst>
                                      </p:cBhvr>
                                      <p:to>
                                        <p:strVal val="visible"/>
                                      </p:to>
                                    </p:set>
                                    <p:animEffect filter="fade" transition="in">
                                      <p:cBhvr>
                                        <p:cTn dur="1000"/>
                                        <p:tgtEl>
                                          <p:spTgt spid="27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6"/>
                                        </p:tgtEl>
                                        <p:attrNameLst>
                                          <p:attrName>style.visibility</p:attrName>
                                        </p:attrNameLst>
                                      </p:cBhvr>
                                      <p:to>
                                        <p:strVal val="visible"/>
                                      </p:to>
                                    </p:set>
                                    <p:animEffect filter="fade" transition="in">
                                      <p:cBhvr>
                                        <p:cTn dur="1000"/>
                                        <p:tgtEl>
                                          <p:spTgt spid="27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7">
                                            <p:txEl>
                                              <p:pRg end="0" st="0"/>
                                            </p:txEl>
                                          </p:spTgt>
                                        </p:tgtEl>
                                        <p:attrNameLst>
                                          <p:attrName>style.visibility</p:attrName>
                                        </p:attrNameLst>
                                      </p:cBhvr>
                                      <p:to>
                                        <p:strVal val="visible"/>
                                      </p:to>
                                    </p:set>
                                    <p:animEffect filter="fade" transition="in">
                                      <p:cBhvr>
                                        <p:cTn dur="1000"/>
                                        <p:tgtEl>
                                          <p:spTgt spid="27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7">
                                            <p:txEl>
                                              <p:pRg end="1" st="1"/>
                                            </p:txEl>
                                          </p:spTgt>
                                        </p:tgtEl>
                                        <p:attrNameLst>
                                          <p:attrName>style.visibility</p:attrName>
                                        </p:attrNameLst>
                                      </p:cBhvr>
                                      <p:to>
                                        <p:strVal val="visible"/>
                                      </p:to>
                                    </p:set>
                                    <p:animEffect filter="fade" transition="in">
                                      <p:cBhvr>
                                        <p:cTn dur="1000"/>
                                        <p:tgtEl>
                                          <p:spTgt spid="27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7">
                                            <p:txEl>
                                              <p:pRg end="2" st="2"/>
                                            </p:txEl>
                                          </p:spTgt>
                                        </p:tgtEl>
                                        <p:attrNameLst>
                                          <p:attrName>style.visibility</p:attrName>
                                        </p:attrNameLst>
                                      </p:cBhvr>
                                      <p:to>
                                        <p:strVal val="visible"/>
                                      </p:to>
                                    </p:set>
                                    <p:animEffect filter="fade" transition="in">
                                      <p:cBhvr>
                                        <p:cTn dur="1000"/>
                                        <p:tgtEl>
                                          <p:spTgt spid="277">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37"/>
          <p:cNvSpPr txBox="1"/>
          <p:nvPr>
            <p:ph type="title"/>
          </p:nvPr>
        </p:nvSpPr>
        <p:spPr>
          <a:xfrm>
            <a:off x="311700" y="7243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000000"/>
                </a:solidFill>
                <a:latin typeface="Calibri"/>
                <a:ea typeface="Calibri"/>
                <a:cs typeface="Calibri"/>
                <a:sym typeface="Calibri"/>
              </a:rPr>
              <a:t>Exploding &amp; Vanishing Gradient</a:t>
            </a:r>
            <a:endParaRPr b="1" sz="3000">
              <a:solidFill>
                <a:srgbClr val="000000"/>
              </a:solidFill>
              <a:latin typeface="Calibri"/>
              <a:ea typeface="Calibri"/>
              <a:cs typeface="Calibri"/>
              <a:sym typeface="Calibri"/>
            </a:endParaRPr>
          </a:p>
        </p:txBody>
      </p:sp>
      <p:sp>
        <p:nvSpPr>
          <p:cNvPr id="283" name="Google Shape;283;p37"/>
          <p:cNvSpPr txBox="1"/>
          <p:nvPr>
            <p:ph idx="1" type="body"/>
          </p:nvPr>
        </p:nvSpPr>
        <p:spPr>
          <a:xfrm>
            <a:off x="311700" y="1381825"/>
            <a:ext cx="5218500" cy="31872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Clr>
                <a:srgbClr val="000000"/>
              </a:buClr>
              <a:buSzPts val="1600"/>
              <a:buFont typeface="Calibri"/>
              <a:buChar char="●"/>
            </a:pPr>
            <a:r>
              <a:rPr lang="en" sz="1600">
                <a:solidFill>
                  <a:srgbClr val="000000"/>
                </a:solidFill>
                <a:latin typeface="Calibri"/>
                <a:ea typeface="Calibri"/>
                <a:cs typeface="Calibri"/>
                <a:sym typeface="Calibri"/>
              </a:rPr>
              <a:t>When training a deep neural network with gradient descent based learning and </a:t>
            </a:r>
            <a:r>
              <a:rPr lang="en" sz="1600">
                <a:solidFill>
                  <a:srgbClr val="000000"/>
                </a:solidFill>
                <a:latin typeface="Calibri"/>
                <a:ea typeface="Calibri"/>
                <a:cs typeface="Calibri"/>
                <a:sym typeface="Calibri"/>
              </a:rPr>
              <a:t>backpropagation</a:t>
            </a:r>
            <a:r>
              <a:rPr lang="en" sz="1600">
                <a:solidFill>
                  <a:srgbClr val="000000"/>
                </a:solidFill>
                <a:latin typeface="Calibri"/>
                <a:ea typeface="Calibri"/>
                <a:cs typeface="Calibri"/>
                <a:sym typeface="Calibri"/>
              </a:rPr>
              <a:t>, we find the partial derivatives by traversing the network from the final layer to the initial layer</a:t>
            </a:r>
            <a:br>
              <a:rPr lang="en" sz="1600">
                <a:solidFill>
                  <a:srgbClr val="000000"/>
                </a:solidFill>
                <a:latin typeface="Calibri"/>
                <a:ea typeface="Calibri"/>
                <a:cs typeface="Calibri"/>
                <a:sym typeface="Calibri"/>
              </a:rPr>
            </a:br>
            <a:endParaRPr sz="1600">
              <a:solidFill>
                <a:srgbClr val="000000"/>
              </a:solidFill>
              <a:latin typeface="Calibri"/>
              <a:ea typeface="Calibri"/>
              <a:cs typeface="Calibri"/>
              <a:sym typeface="Calibri"/>
            </a:endParaRPr>
          </a:p>
          <a:p>
            <a:pPr indent="-330200" lvl="0" marL="457200" rtl="0" algn="l">
              <a:spcBef>
                <a:spcPts val="0"/>
              </a:spcBef>
              <a:spcAft>
                <a:spcPts val="0"/>
              </a:spcAft>
              <a:buClr>
                <a:srgbClr val="000000"/>
              </a:buClr>
              <a:buSzPts val="1600"/>
              <a:buFont typeface="Calibri"/>
              <a:buChar char="●"/>
            </a:pPr>
            <a:r>
              <a:rPr b="1" lang="en" sz="1700">
                <a:solidFill>
                  <a:srgbClr val="000000"/>
                </a:solidFill>
                <a:latin typeface="Calibri"/>
                <a:ea typeface="Calibri"/>
                <a:cs typeface="Calibri"/>
                <a:sym typeface="Calibri"/>
              </a:rPr>
              <a:t>Exploding Gradient :</a:t>
            </a:r>
            <a:r>
              <a:rPr lang="en" sz="1600">
                <a:solidFill>
                  <a:srgbClr val="000000"/>
                </a:solidFill>
                <a:latin typeface="Calibri"/>
                <a:ea typeface="Calibri"/>
                <a:cs typeface="Calibri"/>
                <a:sym typeface="Calibri"/>
              </a:rPr>
              <a:t>If derivatives are too large, then the gradient will increase as we </a:t>
            </a:r>
            <a:r>
              <a:rPr lang="en" sz="1600">
                <a:solidFill>
                  <a:srgbClr val="000000"/>
                </a:solidFill>
                <a:latin typeface="Calibri"/>
                <a:ea typeface="Calibri"/>
                <a:cs typeface="Calibri"/>
                <a:sym typeface="Calibri"/>
              </a:rPr>
              <a:t>propagate</a:t>
            </a:r>
            <a:r>
              <a:rPr lang="en" sz="1600">
                <a:solidFill>
                  <a:srgbClr val="000000"/>
                </a:solidFill>
                <a:latin typeface="Calibri"/>
                <a:ea typeface="Calibri"/>
                <a:cs typeface="Calibri"/>
                <a:sym typeface="Calibri"/>
              </a:rPr>
              <a:t> down the model until they eventually explode.</a:t>
            </a:r>
            <a:endParaRPr sz="1600">
              <a:solidFill>
                <a:srgbClr val="000000"/>
              </a:solidFill>
              <a:latin typeface="Calibri"/>
              <a:ea typeface="Calibri"/>
              <a:cs typeface="Calibri"/>
              <a:sym typeface="Calibri"/>
            </a:endParaRPr>
          </a:p>
          <a:p>
            <a:pPr indent="-330200" lvl="0" marL="457200" rtl="0" algn="l">
              <a:spcBef>
                <a:spcPts val="0"/>
              </a:spcBef>
              <a:spcAft>
                <a:spcPts val="0"/>
              </a:spcAft>
              <a:buClr>
                <a:srgbClr val="000000"/>
              </a:buClr>
              <a:buSzPts val="1600"/>
              <a:buFont typeface="Calibri"/>
              <a:buChar char="●"/>
            </a:pPr>
            <a:r>
              <a:rPr b="1" lang="en" sz="1700">
                <a:solidFill>
                  <a:srgbClr val="000000"/>
                </a:solidFill>
                <a:latin typeface="Calibri"/>
                <a:ea typeface="Calibri"/>
                <a:cs typeface="Calibri"/>
                <a:sym typeface="Calibri"/>
              </a:rPr>
              <a:t>Vanishing Gradient :</a:t>
            </a:r>
            <a:r>
              <a:rPr lang="en" sz="1600">
                <a:solidFill>
                  <a:srgbClr val="000000"/>
                </a:solidFill>
                <a:latin typeface="Calibri"/>
                <a:ea typeface="Calibri"/>
                <a:cs typeface="Calibri"/>
                <a:sym typeface="Calibri"/>
              </a:rPr>
              <a:t> If derivatives are small then the gradient will decrease until it eventually vanishes.</a:t>
            </a:r>
            <a:endParaRPr sz="1600">
              <a:solidFill>
                <a:srgbClr val="000000"/>
              </a:solidFill>
              <a:latin typeface="Calibri"/>
              <a:ea typeface="Calibri"/>
              <a:cs typeface="Calibri"/>
              <a:sym typeface="Calibri"/>
            </a:endParaRPr>
          </a:p>
        </p:txBody>
      </p:sp>
      <p:sp>
        <p:nvSpPr>
          <p:cNvPr id="284" name="Google Shape;284;p37"/>
          <p:cNvSpPr txBox="1"/>
          <p:nvPr/>
        </p:nvSpPr>
        <p:spPr>
          <a:xfrm>
            <a:off x="7861125" y="4782725"/>
            <a:ext cx="2395200" cy="1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666666"/>
                </a:solidFill>
                <a:latin typeface="Calibri"/>
                <a:ea typeface="Calibri"/>
                <a:cs typeface="Calibri"/>
                <a:sym typeface="Calibri"/>
              </a:rPr>
              <a:t>#sg_agile_squad</a:t>
            </a:r>
            <a:endParaRPr sz="1200">
              <a:solidFill>
                <a:srgbClr val="666666"/>
              </a:solidFill>
              <a:latin typeface="Calibri"/>
              <a:ea typeface="Calibri"/>
              <a:cs typeface="Calibri"/>
              <a:sym typeface="Calibri"/>
            </a:endParaRPr>
          </a:p>
        </p:txBody>
      </p:sp>
      <p:pic>
        <p:nvPicPr>
          <p:cNvPr id="285" name="Google Shape;285;p37"/>
          <p:cNvPicPr preferRelativeResize="0"/>
          <p:nvPr/>
        </p:nvPicPr>
        <p:blipFill>
          <a:blip r:embed="rId3">
            <a:alphaModFix/>
          </a:blip>
          <a:stretch>
            <a:fillRect/>
          </a:stretch>
        </p:blipFill>
        <p:spPr>
          <a:xfrm>
            <a:off x="6044000" y="937800"/>
            <a:ext cx="2427202" cy="1675674"/>
          </a:xfrm>
          <a:prstGeom prst="rect">
            <a:avLst/>
          </a:prstGeom>
          <a:noFill/>
          <a:ln>
            <a:noFill/>
          </a:ln>
        </p:spPr>
      </p:pic>
      <p:pic>
        <p:nvPicPr>
          <p:cNvPr id="286" name="Google Shape;286;p37"/>
          <p:cNvPicPr preferRelativeResize="0"/>
          <p:nvPr/>
        </p:nvPicPr>
        <p:blipFill rotWithShape="1">
          <a:blip r:embed="rId4">
            <a:alphaModFix/>
          </a:blip>
          <a:srcRect b="0" l="-13765" r="8123" t="0"/>
          <a:stretch/>
        </p:blipFill>
        <p:spPr>
          <a:xfrm>
            <a:off x="5233100" y="2857575"/>
            <a:ext cx="3719200" cy="1534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6"/>
                                        </p:tgtEl>
                                        <p:attrNameLst>
                                          <p:attrName>style.visibility</p:attrName>
                                        </p:attrNameLst>
                                      </p:cBhvr>
                                      <p:to>
                                        <p:strVal val="visible"/>
                                      </p:to>
                                    </p:set>
                                    <p:animEffect filter="fade" transition="in">
                                      <p:cBhvr>
                                        <p:cTn dur="1000"/>
                                        <p:tgtEl>
                                          <p:spTgt spid="28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38"/>
          <p:cNvSpPr txBox="1"/>
          <p:nvPr>
            <p:ph type="title"/>
          </p:nvPr>
        </p:nvSpPr>
        <p:spPr>
          <a:xfrm>
            <a:off x="311700" y="7349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000000"/>
                </a:solidFill>
                <a:latin typeface="Calibri"/>
                <a:ea typeface="Calibri"/>
                <a:cs typeface="Calibri"/>
                <a:sym typeface="Calibri"/>
              </a:rPr>
              <a:t>Visualisation of Exploding &amp; Vanishing Gradient</a:t>
            </a:r>
            <a:endParaRPr sz="3000">
              <a:solidFill>
                <a:srgbClr val="000000"/>
              </a:solidFill>
              <a:latin typeface="Calibri"/>
              <a:ea typeface="Calibri"/>
              <a:cs typeface="Calibri"/>
              <a:sym typeface="Calibri"/>
            </a:endParaRPr>
          </a:p>
        </p:txBody>
      </p:sp>
      <p:pic>
        <p:nvPicPr>
          <p:cNvPr id="292" name="Google Shape;292;p38"/>
          <p:cNvPicPr preferRelativeResize="0"/>
          <p:nvPr/>
        </p:nvPicPr>
        <p:blipFill rotWithShape="1">
          <a:blip r:embed="rId3">
            <a:alphaModFix/>
          </a:blip>
          <a:srcRect b="0" l="8598" r="6848" t="0"/>
          <a:stretch/>
        </p:blipFill>
        <p:spPr>
          <a:xfrm>
            <a:off x="364888" y="1492250"/>
            <a:ext cx="8414226" cy="2985475"/>
          </a:xfrm>
          <a:prstGeom prst="rect">
            <a:avLst/>
          </a:prstGeom>
          <a:noFill/>
          <a:ln>
            <a:noFill/>
          </a:ln>
        </p:spPr>
      </p:pic>
      <p:sp>
        <p:nvSpPr>
          <p:cNvPr id="293" name="Google Shape;293;p38"/>
          <p:cNvSpPr txBox="1"/>
          <p:nvPr/>
        </p:nvSpPr>
        <p:spPr>
          <a:xfrm>
            <a:off x="7861125" y="4782725"/>
            <a:ext cx="2395200" cy="1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666666"/>
                </a:solidFill>
                <a:latin typeface="Calibri"/>
                <a:ea typeface="Calibri"/>
                <a:cs typeface="Calibri"/>
                <a:sym typeface="Calibri"/>
              </a:rPr>
              <a:t>#sg_agile_squad</a:t>
            </a:r>
            <a:endParaRPr sz="1200">
              <a:solidFill>
                <a:srgbClr val="666666"/>
              </a:solidFill>
              <a:latin typeface="Calibri"/>
              <a:ea typeface="Calibri"/>
              <a:cs typeface="Calibri"/>
              <a:sym typeface="Calibri"/>
            </a:endParaRPr>
          </a:p>
        </p:txBody>
      </p:sp>
      <p:sp>
        <p:nvSpPr>
          <p:cNvPr id="294" name="Google Shape;294;p38"/>
          <p:cNvSpPr txBox="1"/>
          <p:nvPr/>
        </p:nvSpPr>
        <p:spPr>
          <a:xfrm>
            <a:off x="64425" y="4782725"/>
            <a:ext cx="3618600" cy="1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666666"/>
                </a:solidFill>
                <a:latin typeface="Calibri"/>
                <a:ea typeface="Calibri"/>
                <a:cs typeface="Calibri"/>
                <a:sym typeface="Calibri"/>
              </a:rPr>
              <a:t>Animation created by @Maulik Naik</a:t>
            </a:r>
            <a:endParaRPr sz="1100">
              <a:solidFill>
                <a:srgbClr val="666666"/>
              </a:solidFill>
              <a:latin typeface="Calibri"/>
              <a:ea typeface="Calibri"/>
              <a:cs typeface="Calibri"/>
              <a:sym typeface="Calibri"/>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39"/>
          <p:cNvSpPr txBox="1"/>
          <p:nvPr>
            <p:ph type="title"/>
          </p:nvPr>
        </p:nvSpPr>
        <p:spPr>
          <a:xfrm>
            <a:off x="311700" y="756425"/>
            <a:ext cx="9245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000000"/>
                </a:solidFill>
                <a:latin typeface="Calibri"/>
                <a:ea typeface="Calibri"/>
                <a:cs typeface="Calibri"/>
                <a:sym typeface="Calibri"/>
              </a:rPr>
              <a:t>Solving Approaches</a:t>
            </a:r>
            <a:endParaRPr b="1" sz="3000">
              <a:solidFill>
                <a:srgbClr val="000000"/>
              </a:solidFill>
              <a:latin typeface="Calibri"/>
              <a:ea typeface="Calibri"/>
              <a:cs typeface="Calibri"/>
              <a:sym typeface="Calibri"/>
            </a:endParaRPr>
          </a:p>
        </p:txBody>
      </p:sp>
      <p:sp>
        <p:nvSpPr>
          <p:cNvPr id="300" name="Google Shape;300;p39"/>
          <p:cNvSpPr txBox="1"/>
          <p:nvPr>
            <p:ph idx="1" type="body"/>
          </p:nvPr>
        </p:nvSpPr>
        <p:spPr>
          <a:xfrm>
            <a:off x="311700" y="1481825"/>
            <a:ext cx="8520600" cy="3280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000000"/>
              </a:buClr>
              <a:buSzPts val="1800"/>
              <a:buFont typeface="Calibri"/>
              <a:buChar char="●"/>
            </a:pPr>
            <a:r>
              <a:rPr lang="en">
                <a:solidFill>
                  <a:srgbClr val="000000"/>
                </a:solidFill>
                <a:latin typeface="Calibri"/>
                <a:ea typeface="Calibri"/>
                <a:cs typeface="Calibri"/>
                <a:sym typeface="Calibri"/>
              </a:rPr>
              <a:t>Reducing the Number of Layers</a:t>
            </a:r>
            <a:br>
              <a:rPr lang="en">
                <a:solidFill>
                  <a:srgbClr val="000000"/>
                </a:solidFill>
                <a:latin typeface="Calibri"/>
                <a:ea typeface="Calibri"/>
                <a:cs typeface="Calibri"/>
                <a:sym typeface="Calibri"/>
              </a:rPr>
            </a:br>
            <a:r>
              <a:rPr lang="en">
                <a:solidFill>
                  <a:srgbClr val="000000"/>
                </a:solidFill>
                <a:latin typeface="Calibri"/>
                <a:ea typeface="Calibri"/>
                <a:cs typeface="Calibri"/>
                <a:sym typeface="Calibri"/>
              </a:rPr>
              <a:t>- this reduces the complexity of our models, hence can be used for both exploding and vanishing gradient problem</a:t>
            </a:r>
            <a:endParaRPr>
              <a:solidFill>
                <a:srgbClr val="000000"/>
              </a:solidFill>
              <a:latin typeface="Calibri"/>
              <a:ea typeface="Calibri"/>
              <a:cs typeface="Calibri"/>
              <a:sym typeface="Calibri"/>
            </a:endParaRPr>
          </a:p>
          <a:p>
            <a:pPr indent="-342900" lvl="0" marL="457200" rtl="0" algn="l">
              <a:spcBef>
                <a:spcPts val="0"/>
              </a:spcBef>
              <a:spcAft>
                <a:spcPts val="0"/>
              </a:spcAft>
              <a:buClr>
                <a:srgbClr val="000000"/>
              </a:buClr>
              <a:buSzPts val="1800"/>
              <a:buFont typeface="Calibri"/>
              <a:buChar char="●"/>
            </a:pPr>
            <a:r>
              <a:rPr lang="en">
                <a:solidFill>
                  <a:srgbClr val="000000"/>
                </a:solidFill>
                <a:latin typeface="Calibri"/>
                <a:ea typeface="Calibri"/>
                <a:cs typeface="Calibri"/>
                <a:sym typeface="Calibri"/>
              </a:rPr>
              <a:t>Gradient Clipping</a:t>
            </a:r>
            <a:br>
              <a:rPr lang="en">
                <a:solidFill>
                  <a:srgbClr val="000000"/>
                </a:solidFill>
                <a:latin typeface="Calibri"/>
                <a:ea typeface="Calibri"/>
                <a:cs typeface="Calibri"/>
                <a:sym typeface="Calibri"/>
              </a:rPr>
            </a:br>
            <a:r>
              <a:rPr lang="en">
                <a:solidFill>
                  <a:srgbClr val="000000"/>
                </a:solidFill>
                <a:latin typeface="Calibri"/>
                <a:ea typeface="Calibri"/>
                <a:cs typeface="Calibri"/>
                <a:sym typeface="Calibri"/>
              </a:rPr>
              <a:t>- used to limit the size of gradients, hence solves exploding gradient problem</a:t>
            </a:r>
            <a:endParaRPr>
              <a:solidFill>
                <a:srgbClr val="000000"/>
              </a:solidFill>
              <a:latin typeface="Calibri"/>
              <a:ea typeface="Calibri"/>
              <a:cs typeface="Calibri"/>
              <a:sym typeface="Calibri"/>
            </a:endParaRPr>
          </a:p>
          <a:p>
            <a:pPr indent="-342900" lvl="0" marL="457200" rtl="0" algn="l">
              <a:spcBef>
                <a:spcPts val="0"/>
              </a:spcBef>
              <a:spcAft>
                <a:spcPts val="0"/>
              </a:spcAft>
              <a:buClr>
                <a:srgbClr val="000000"/>
              </a:buClr>
              <a:buSzPts val="1800"/>
              <a:buFont typeface="Calibri"/>
              <a:buChar char="●"/>
            </a:pPr>
            <a:r>
              <a:rPr lang="en">
                <a:solidFill>
                  <a:srgbClr val="000000"/>
                </a:solidFill>
                <a:latin typeface="Calibri"/>
                <a:ea typeface="Calibri"/>
                <a:cs typeface="Calibri"/>
                <a:sym typeface="Calibri"/>
              </a:rPr>
              <a:t>Weight Initialization </a:t>
            </a:r>
            <a:br>
              <a:rPr lang="en">
                <a:solidFill>
                  <a:srgbClr val="000000"/>
                </a:solidFill>
                <a:latin typeface="Calibri"/>
                <a:ea typeface="Calibri"/>
                <a:cs typeface="Calibri"/>
                <a:sym typeface="Calibri"/>
              </a:rPr>
            </a:br>
            <a:r>
              <a:rPr lang="en">
                <a:solidFill>
                  <a:srgbClr val="000000"/>
                </a:solidFill>
                <a:latin typeface="Calibri"/>
                <a:ea typeface="Calibri"/>
                <a:cs typeface="Calibri"/>
                <a:sym typeface="Calibri"/>
              </a:rPr>
              <a:t>- used to solve both vanishing &amp; exploding gradient problem partially</a:t>
            </a:r>
            <a:endParaRPr>
              <a:solidFill>
                <a:srgbClr val="000000"/>
              </a:solidFill>
              <a:latin typeface="Calibri"/>
              <a:ea typeface="Calibri"/>
              <a:cs typeface="Calibri"/>
              <a:sym typeface="Calibri"/>
            </a:endParaRPr>
          </a:p>
        </p:txBody>
      </p:sp>
      <p:sp>
        <p:nvSpPr>
          <p:cNvPr id="301" name="Google Shape;301;p39"/>
          <p:cNvSpPr txBox="1"/>
          <p:nvPr/>
        </p:nvSpPr>
        <p:spPr>
          <a:xfrm>
            <a:off x="7861125" y="4782725"/>
            <a:ext cx="2395200" cy="1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666666"/>
                </a:solidFill>
                <a:latin typeface="Calibri"/>
                <a:ea typeface="Calibri"/>
                <a:cs typeface="Calibri"/>
                <a:sym typeface="Calibri"/>
              </a:rPr>
              <a:t>#sg_agile_squad</a:t>
            </a:r>
            <a:endParaRPr sz="1200">
              <a:solidFill>
                <a:srgbClr val="666666"/>
              </a:solidFill>
              <a:latin typeface="Calibri"/>
              <a:ea typeface="Calibri"/>
              <a:cs typeface="Calibri"/>
              <a:sym typeface="Calibri"/>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40"/>
          <p:cNvSpPr txBox="1"/>
          <p:nvPr>
            <p:ph type="title"/>
          </p:nvPr>
        </p:nvSpPr>
        <p:spPr>
          <a:xfrm>
            <a:off x="311700" y="7243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000000"/>
                </a:solidFill>
                <a:latin typeface="Calibri"/>
                <a:ea typeface="Calibri"/>
                <a:cs typeface="Calibri"/>
                <a:sym typeface="Calibri"/>
              </a:rPr>
              <a:t>Underfitting</a:t>
            </a:r>
            <a:r>
              <a:rPr b="1" lang="en" sz="3000">
                <a:solidFill>
                  <a:srgbClr val="000000"/>
                </a:solidFill>
                <a:latin typeface="Calibri"/>
                <a:ea typeface="Calibri"/>
                <a:cs typeface="Calibri"/>
                <a:sym typeface="Calibri"/>
              </a:rPr>
              <a:t> in Neural Networks</a:t>
            </a:r>
            <a:endParaRPr b="1" sz="3000">
              <a:solidFill>
                <a:srgbClr val="000000"/>
              </a:solidFill>
              <a:latin typeface="Calibri"/>
              <a:ea typeface="Calibri"/>
              <a:cs typeface="Calibri"/>
              <a:sym typeface="Calibri"/>
            </a:endParaRPr>
          </a:p>
        </p:txBody>
      </p:sp>
      <p:sp>
        <p:nvSpPr>
          <p:cNvPr id="307" name="Google Shape;307;p40"/>
          <p:cNvSpPr txBox="1"/>
          <p:nvPr>
            <p:ph idx="1" type="body"/>
          </p:nvPr>
        </p:nvSpPr>
        <p:spPr>
          <a:xfrm>
            <a:off x="311700" y="1328075"/>
            <a:ext cx="8520600" cy="31872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Clr>
                <a:srgbClr val="000000"/>
              </a:buClr>
              <a:buSzPts val="1600"/>
              <a:buFont typeface="Calibri"/>
              <a:buChar char="●"/>
            </a:pPr>
            <a:r>
              <a:rPr lang="en" sz="1600">
                <a:solidFill>
                  <a:srgbClr val="000000"/>
                </a:solidFill>
                <a:latin typeface="Calibri"/>
                <a:ea typeface="Calibri"/>
                <a:cs typeface="Calibri"/>
                <a:sym typeface="Calibri"/>
              </a:rPr>
              <a:t>Model has failed to sufficiently learn the problem </a:t>
            </a:r>
            <a:r>
              <a:rPr lang="en" sz="1600">
                <a:solidFill>
                  <a:srgbClr val="000000"/>
                </a:solidFill>
                <a:latin typeface="Calibri"/>
                <a:ea typeface="Calibri"/>
                <a:cs typeface="Calibri"/>
                <a:sym typeface="Calibri"/>
              </a:rPr>
              <a:t>and performs</a:t>
            </a:r>
            <a:br>
              <a:rPr lang="en" sz="1600">
                <a:solidFill>
                  <a:srgbClr val="000000"/>
                </a:solidFill>
                <a:latin typeface="Calibri"/>
                <a:ea typeface="Calibri"/>
                <a:cs typeface="Calibri"/>
                <a:sym typeface="Calibri"/>
              </a:rPr>
            </a:br>
            <a:r>
              <a:rPr lang="en" sz="1600">
                <a:solidFill>
                  <a:srgbClr val="000000"/>
                </a:solidFill>
                <a:latin typeface="Calibri"/>
                <a:ea typeface="Calibri"/>
                <a:cs typeface="Calibri"/>
                <a:sym typeface="Calibri"/>
              </a:rPr>
              <a:t>poorly on the training dataset and does not perform </a:t>
            </a:r>
            <a:br>
              <a:rPr lang="en" sz="1600">
                <a:solidFill>
                  <a:srgbClr val="000000"/>
                </a:solidFill>
                <a:latin typeface="Calibri"/>
                <a:ea typeface="Calibri"/>
                <a:cs typeface="Calibri"/>
                <a:sym typeface="Calibri"/>
              </a:rPr>
            </a:br>
            <a:r>
              <a:rPr lang="en" sz="1600">
                <a:solidFill>
                  <a:srgbClr val="000000"/>
                </a:solidFill>
                <a:latin typeface="Calibri"/>
                <a:ea typeface="Calibri"/>
                <a:cs typeface="Calibri"/>
                <a:sym typeface="Calibri"/>
              </a:rPr>
              <a:t>well with new data either.</a:t>
            </a:r>
            <a:br>
              <a:rPr lang="en" sz="1600">
                <a:solidFill>
                  <a:srgbClr val="000000"/>
                </a:solidFill>
                <a:latin typeface="Calibri"/>
                <a:ea typeface="Calibri"/>
                <a:cs typeface="Calibri"/>
                <a:sym typeface="Calibri"/>
              </a:rPr>
            </a:br>
            <a:endParaRPr sz="1600">
              <a:solidFill>
                <a:srgbClr val="000000"/>
              </a:solidFill>
              <a:latin typeface="Calibri"/>
              <a:ea typeface="Calibri"/>
              <a:cs typeface="Calibri"/>
              <a:sym typeface="Calibri"/>
            </a:endParaRPr>
          </a:p>
          <a:p>
            <a:pPr indent="-330200" lvl="0" marL="457200" rtl="0" algn="l">
              <a:spcBef>
                <a:spcPts val="0"/>
              </a:spcBef>
              <a:spcAft>
                <a:spcPts val="0"/>
              </a:spcAft>
              <a:buClr>
                <a:srgbClr val="000000"/>
              </a:buClr>
              <a:buSzPts val="1600"/>
              <a:buFont typeface="Calibri"/>
              <a:buChar char="●"/>
            </a:pPr>
            <a:r>
              <a:rPr lang="en" sz="1600">
                <a:solidFill>
                  <a:srgbClr val="000000"/>
                </a:solidFill>
                <a:latin typeface="Calibri"/>
                <a:ea typeface="Calibri"/>
                <a:cs typeface="Calibri"/>
                <a:sym typeface="Calibri"/>
              </a:rPr>
              <a:t>High bias and low variance.</a:t>
            </a:r>
            <a:br>
              <a:rPr lang="en" sz="1600">
                <a:solidFill>
                  <a:srgbClr val="000000"/>
                </a:solidFill>
                <a:latin typeface="Calibri"/>
                <a:ea typeface="Calibri"/>
                <a:cs typeface="Calibri"/>
                <a:sym typeface="Calibri"/>
              </a:rPr>
            </a:br>
            <a:endParaRPr sz="1600">
              <a:solidFill>
                <a:srgbClr val="000000"/>
              </a:solidFill>
              <a:latin typeface="Calibri"/>
              <a:ea typeface="Calibri"/>
              <a:cs typeface="Calibri"/>
              <a:sym typeface="Calibri"/>
            </a:endParaRPr>
          </a:p>
          <a:p>
            <a:pPr indent="-330200" lvl="0" marL="457200" rtl="0" algn="l">
              <a:spcBef>
                <a:spcPts val="0"/>
              </a:spcBef>
              <a:spcAft>
                <a:spcPts val="0"/>
              </a:spcAft>
              <a:buClr>
                <a:srgbClr val="000000"/>
              </a:buClr>
              <a:buSzPts val="1600"/>
              <a:buFont typeface="Calibri"/>
              <a:buChar char="●"/>
            </a:pPr>
            <a:r>
              <a:rPr lang="en" sz="1600">
                <a:solidFill>
                  <a:srgbClr val="000000"/>
                </a:solidFill>
                <a:latin typeface="Calibri"/>
                <a:ea typeface="Calibri"/>
                <a:cs typeface="Calibri"/>
                <a:sym typeface="Calibri"/>
              </a:rPr>
              <a:t>Underfitting happens when the model is too simple (too few</a:t>
            </a:r>
            <a:br>
              <a:rPr lang="en" sz="1600">
                <a:solidFill>
                  <a:srgbClr val="000000"/>
                </a:solidFill>
                <a:latin typeface="Calibri"/>
                <a:ea typeface="Calibri"/>
                <a:cs typeface="Calibri"/>
                <a:sym typeface="Calibri"/>
              </a:rPr>
            </a:br>
            <a:r>
              <a:rPr lang="en" sz="1600">
                <a:solidFill>
                  <a:srgbClr val="000000"/>
                </a:solidFill>
                <a:latin typeface="Calibri"/>
                <a:ea typeface="Calibri"/>
                <a:cs typeface="Calibri"/>
                <a:sym typeface="Calibri"/>
              </a:rPr>
              <a:t>f</a:t>
            </a:r>
            <a:r>
              <a:rPr lang="en" sz="1600">
                <a:solidFill>
                  <a:srgbClr val="000000"/>
                </a:solidFill>
                <a:latin typeface="Calibri"/>
                <a:ea typeface="Calibri"/>
                <a:cs typeface="Calibri"/>
                <a:sym typeface="Calibri"/>
              </a:rPr>
              <a:t>eatures or over-regularization)</a:t>
            </a:r>
            <a:br>
              <a:rPr lang="en" sz="1600">
                <a:solidFill>
                  <a:srgbClr val="000000"/>
                </a:solidFill>
                <a:latin typeface="Calibri"/>
                <a:ea typeface="Calibri"/>
                <a:cs typeface="Calibri"/>
                <a:sym typeface="Calibri"/>
              </a:rPr>
            </a:br>
            <a:endParaRPr sz="1600">
              <a:solidFill>
                <a:srgbClr val="000000"/>
              </a:solidFill>
              <a:latin typeface="Calibri"/>
              <a:ea typeface="Calibri"/>
              <a:cs typeface="Calibri"/>
              <a:sym typeface="Calibri"/>
            </a:endParaRPr>
          </a:p>
          <a:p>
            <a:pPr indent="-330200" lvl="0" marL="457200" rtl="0" algn="l">
              <a:spcBef>
                <a:spcPts val="0"/>
              </a:spcBef>
              <a:spcAft>
                <a:spcPts val="0"/>
              </a:spcAft>
              <a:buClr>
                <a:srgbClr val="000000"/>
              </a:buClr>
              <a:buSzPts val="1600"/>
              <a:buFont typeface="Calibri"/>
              <a:buChar char="●"/>
            </a:pPr>
            <a:r>
              <a:rPr lang="en" sz="1600">
                <a:solidFill>
                  <a:srgbClr val="000000"/>
                </a:solidFill>
                <a:latin typeface="Calibri"/>
                <a:ea typeface="Calibri"/>
                <a:cs typeface="Calibri"/>
                <a:sym typeface="Calibri"/>
              </a:rPr>
              <a:t>Some approaches to preventing underfitting are adding neuron</a:t>
            </a:r>
            <a:br>
              <a:rPr lang="en" sz="1600">
                <a:solidFill>
                  <a:srgbClr val="000000"/>
                </a:solidFill>
                <a:latin typeface="Calibri"/>
                <a:ea typeface="Calibri"/>
                <a:cs typeface="Calibri"/>
                <a:sym typeface="Calibri"/>
              </a:rPr>
            </a:br>
            <a:r>
              <a:rPr lang="en" sz="1600">
                <a:solidFill>
                  <a:srgbClr val="000000"/>
                </a:solidFill>
                <a:latin typeface="Calibri"/>
                <a:ea typeface="Calibri"/>
                <a:cs typeface="Calibri"/>
                <a:sym typeface="Calibri"/>
              </a:rPr>
              <a:t>l</a:t>
            </a:r>
            <a:r>
              <a:rPr lang="en" sz="1600">
                <a:solidFill>
                  <a:srgbClr val="000000"/>
                </a:solidFill>
                <a:latin typeface="Calibri"/>
                <a:ea typeface="Calibri"/>
                <a:cs typeface="Calibri"/>
                <a:sym typeface="Calibri"/>
              </a:rPr>
              <a:t>ayers or input parameters, adding training samples, </a:t>
            </a:r>
            <a:br>
              <a:rPr lang="en" sz="1600">
                <a:solidFill>
                  <a:srgbClr val="000000"/>
                </a:solidFill>
                <a:latin typeface="Calibri"/>
                <a:ea typeface="Calibri"/>
                <a:cs typeface="Calibri"/>
                <a:sym typeface="Calibri"/>
              </a:rPr>
            </a:br>
            <a:r>
              <a:rPr lang="en" sz="1600">
                <a:solidFill>
                  <a:srgbClr val="000000"/>
                </a:solidFill>
                <a:latin typeface="Calibri"/>
                <a:ea typeface="Calibri"/>
                <a:cs typeface="Calibri"/>
                <a:sym typeface="Calibri"/>
              </a:rPr>
              <a:t>Improving quality of training samples and decreasing</a:t>
            </a:r>
            <a:br>
              <a:rPr lang="en" sz="1600">
                <a:solidFill>
                  <a:srgbClr val="000000"/>
                </a:solidFill>
                <a:latin typeface="Calibri"/>
                <a:ea typeface="Calibri"/>
                <a:cs typeface="Calibri"/>
                <a:sym typeface="Calibri"/>
              </a:rPr>
            </a:br>
            <a:r>
              <a:rPr lang="en" sz="1600">
                <a:solidFill>
                  <a:srgbClr val="000000"/>
                </a:solidFill>
                <a:latin typeface="Calibri"/>
                <a:ea typeface="Calibri"/>
                <a:cs typeface="Calibri"/>
                <a:sym typeface="Calibri"/>
              </a:rPr>
              <a:t>r</a:t>
            </a:r>
            <a:r>
              <a:rPr lang="en" sz="1600">
                <a:solidFill>
                  <a:srgbClr val="000000"/>
                </a:solidFill>
                <a:latin typeface="Calibri"/>
                <a:ea typeface="Calibri"/>
                <a:cs typeface="Calibri"/>
                <a:sym typeface="Calibri"/>
              </a:rPr>
              <a:t>egularization parameters.</a:t>
            </a:r>
            <a:br>
              <a:rPr lang="en" sz="1600">
                <a:solidFill>
                  <a:srgbClr val="000000"/>
                </a:solidFill>
                <a:latin typeface="Calibri"/>
                <a:ea typeface="Calibri"/>
                <a:cs typeface="Calibri"/>
                <a:sym typeface="Calibri"/>
              </a:rPr>
            </a:br>
            <a:endParaRPr sz="1600">
              <a:solidFill>
                <a:srgbClr val="000000"/>
              </a:solidFill>
              <a:latin typeface="Calibri"/>
              <a:ea typeface="Calibri"/>
              <a:cs typeface="Calibri"/>
              <a:sym typeface="Calibri"/>
            </a:endParaRPr>
          </a:p>
          <a:p>
            <a:pPr indent="0" lvl="0" marL="457200" rtl="0" algn="l">
              <a:spcBef>
                <a:spcPts val="1600"/>
              </a:spcBef>
              <a:spcAft>
                <a:spcPts val="0"/>
              </a:spcAft>
              <a:buNone/>
            </a:pPr>
            <a:r>
              <a:t/>
            </a:r>
            <a:endParaRPr sz="1600">
              <a:solidFill>
                <a:srgbClr val="000000"/>
              </a:solidFill>
              <a:latin typeface="Calibri"/>
              <a:ea typeface="Calibri"/>
              <a:cs typeface="Calibri"/>
              <a:sym typeface="Calibri"/>
            </a:endParaRPr>
          </a:p>
          <a:p>
            <a:pPr indent="0" lvl="0" marL="0" rtl="0" algn="l">
              <a:spcBef>
                <a:spcPts val="1600"/>
              </a:spcBef>
              <a:spcAft>
                <a:spcPts val="1600"/>
              </a:spcAft>
              <a:buNone/>
            </a:pPr>
            <a:r>
              <a:t/>
            </a:r>
            <a:endParaRPr>
              <a:solidFill>
                <a:srgbClr val="000000"/>
              </a:solidFill>
              <a:latin typeface="Roboto"/>
              <a:ea typeface="Roboto"/>
              <a:cs typeface="Roboto"/>
              <a:sym typeface="Roboto"/>
            </a:endParaRPr>
          </a:p>
        </p:txBody>
      </p:sp>
      <p:sp>
        <p:nvSpPr>
          <p:cNvPr id="308" name="Google Shape;308;p40"/>
          <p:cNvSpPr txBox="1"/>
          <p:nvPr/>
        </p:nvSpPr>
        <p:spPr>
          <a:xfrm>
            <a:off x="7807400" y="4752000"/>
            <a:ext cx="2395200" cy="1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666666"/>
                </a:solidFill>
                <a:latin typeface="Calibri"/>
                <a:ea typeface="Calibri"/>
                <a:cs typeface="Calibri"/>
                <a:sym typeface="Calibri"/>
              </a:rPr>
              <a:t>#sg_agile_squad</a:t>
            </a:r>
            <a:endParaRPr sz="1200">
              <a:solidFill>
                <a:srgbClr val="666666"/>
              </a:solidFill>
              <a:latin typeface="Calibri"/>
              <a:ea typeface="Calibri"/>
              <a:cs typeface="Calibri"/>
              <a:sym typeface="Calibri"/>
            </a:endParaRPr>
          </a:p>
        </p:txBody>
      </p:sp>
      <p:pic>
        <p:nvPicPr>
          <p:cNvPr id="309" name="Google Shape;309;p40"/>
          <p:cNvPicPr preferRelativeResize="0"/>
          <p:nvPr/>
        </p:nvPicPr>
        <p:blipFill>
          <a:blip r:embed="rId3">
            <a:alphaModFix/>
          </a:blip>
          <a:stretch>
            <a:fillRect/>
          </a:stretch>
        </p:blipFill>
        <p:spPr>
          <a:xfrm>
            <a:off x="6187549" y="1051954"/>
            <a:ext cx="1497025" cy="1604596"/>
          </a:xfrm>
          <a:prstGeom prst="rect">
            <a:avLst/>
          </a:prstGeom>
          <a:noFill/>
          <a:ln>
            <a:noFill/>
          </a:ln>
        </p:spPr>
      </p:pic>
      <p:pic>
        <p:nvPicPr>
          <p:cNvPr id="310" name="Google Shape;310;p40"/>
          <p:cNvPicPr preferRelativeResize="0"/>
          <p:nvPr/>
        </p:nvPicPr>
        <p:blipFill>
          <a:blip r:embed="rId4">
            <a:alphaModFix/>
          </a:blip>
          <a:stretch>
            <a:fillRect/>
          </a:stretch>
        </p:blipFill>
        <p:spPr>
          <a:xfrm>
            <a:off x="6100200" y="2831900"/>
            <a:ext cx="2732099" cy="15224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41"/>
          <p:cNvSpPr txBox="1"/>
          <p:nvPr>
            <p:ph type="title"/>
          </p:nvPr>
        </p:nvSpPr>
        <p:spPr>
          <a:xfrm>
            <a:off x="311700" y="7243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000000"/>
                </a:solidFill>
                <a:latin typeface="Calibri"/>
                <a:ea typeface="Calibri"/>
                <a:cs typeface="Calibri"/>
                <a:sym typeface="Calibri"/>
              </a:rPr>
              <a:t>Overfitting in Neural Networks</a:t>
            </a:r>
            <a:endParaRPr b="1" sz="3000">
              <a:solidFill>
                <a:srgbClr val="000000"/>
              </a:solidFill>
              <a:latin typeface="Calibri"/>
              <a:ea typeface="Calibri"/>
              <a:cs typeface="Calibri"/>
              <a:sym typeface="Calibri"/>
            </a:endParaRPr>
          </a:p>
        </p:txBody>
      </p:sp>
      <p:sp>
        <p:nvSpPr>
          <p:cNvPr id="316" name="Google Shape;316;p41"/>
          <p:cNvSpPr txBox="1"/>
          <p:nvPr>
            <p:ph idx="1" type="body"/>
          </p:nvPr>
        </p:nvSpPr>
        <p:spPr>
          <a:xfrm>
            <a:off x="311700" y="1381825"/>
            <a:ext cx="8520600" cy="31872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Clr>
                <a:srgbClr val="000000"/>
              </a:buClr>
              <a:buSzPts val="1600"/>
              <a:buFont typeface="Calibri"/>
              <a:buChar char="●"/>
            </a:pPr>
            <a:r>
              <a:rPr lang="en" sz="1600">
                <a:solidFill>
                  <a:srgbClr val="000000"/>
                </a:solidFill>
                <a:latin typeface="Calibri"/>
                <a:ea typeface="Calibri"/>
                <a:cs typeface="Calibri"/>
                <a:sym typeface="Calibri"/>
              </a:rPr>
              <a:t>Model has learned the data ‘too well’, ie, performs well </a:t>
            </a:r>
            <a:br>
              <a:rPr lang="en" sz="1600">
                <a:solidFill>
                  <a:srgbClr val="000000"/>
                </a:solidFill>
                <a:latin typeface="Calibri"/>
                <a:ea typeface="Calibri"/>
                <a:cs typeface="Calibri"/>
                <a:sym typeface="Calibri"/>
              </a:rPr>
            </a:br>
            <a:r>
              <a:rPr lang="en" sz="1600">
                <a:solidFill>
                  <a:srgbClr val="000000"/>
                </a:solidFill>
                <a:latin typeface="Calibri"/>
                <a:ea typeface="Calibri"/>
                <a:cs typeface="Calibri"/>
                <a:sym typeface="Calibri"/>
              </a:rPr>
              <a:t>with training data, but does not perform well with new </a:t>
            </a:r>
            <a:br>
              <a:rPr lang="en" sz="1600">
                <a:solidFill>
                  <a:srgbClr val="000000"/>
                </a:solidFill>
                <a:latin typeface="Calibri"/>
                <a:ea typeface="Calibri"/>
                <a:cs typeface="Calibri"/>
                <a:sym typeface="Calibri"/>
              </a:rPr>
            </a:br>
            <a:r>
              <a:rPr lang="en" sz="1600">
                <a:solidFill>
                  <a:srgbClr val="000000"/>
                </a:solidFill>
                <a:latin typeface="Calibri"/>
                <a:ea typeface="Calibri"/>
                <a:cs typeface="Calibri"/>
                <a:sym typeface="Calibri"/>
              </a:rPr>
              <a:t>Data.</a:t>
            </a:r>
            <a:br>
              <a:rPr lang="en" sz="1600">
                <a:solidFill>
                  <a:srgbClr val="000000"/>
                </a:solidFill>
                <a:latin typeface="Calibri"/>
                <a:ea typeface="Calibri"/>
                <a:cs typeface="Calibri"/>
                <a:sym typeface="Calibri"/>
              </a:rPr>
            </a:br>
            <a:endParaRPr sz="1600">
              <a:solidFill>
                <a:srgbClr val="000000"/>
              </a:solidFill>
              <a:latin typeface="Calibri"/>
              <a:ea typeface="Calibri"/>
              <a:cs typeface="Calibri"/>
              <a:sym typeface="Calibri"/>
            </a:endParaRPr>
          </a:p>
          <a:p>
            <a:pPr indent="-330200" lvl="0" marL="457200" rtl="0" algn="l">
              <a:lnSpc>
                <a:spcPct val="100000"/>
              </a:lnSpc>
              <a:spcBef>
                <a:spcPts val="0"/>
              </a:spcBef>
              <a:spcAft>
                <a:spcPts val="0"/>
              </a:spcAft>
              <a:buClr>
                <a:srgbClr val="000000"/>
              </a:buClr>
              <a:buSzPts val="1600"/>
              <a:buFont typeface="Calibri"/>
              <a:buChar char="●"/>
            </a:pPr>
            <a:r>
              <a:rPr lang="en" sz="1600">
                <a:solidFill>
                  <a:srgbClr val="000000"/>
                </a:solidFill>
                <a:latin typeface="Calibri"/>
                <a:ea typeface="Calibri"/>
                <a:cs typeface="Calibri"/>
                <a:sym typeface="Calibri"/>
              </a:rPr>
              <a:t>Low bias and high variance.</a:t>
            </a:r>
            <a:br>
              <a:rPr lang="en" sz="1600">
                <a:solidFill>
                  <a:srgbClr val="000000"/>
                </a:solidFill>
                <a:latin typeface="Calibri"/>
                <a:ea typeface="Calibri"/>
                <a:cs typeface="Calibri"/>
                <a:sym typeface="Calibri"/>
              </a:rPr>
            </a:br>
            <a:endParaRPr sz="1600">
              <a:solidFill>
                <a:srgbClr val="000000"/>
              </a:solidFill>
              <a:latin typeface="Calibri"/>
              <a:ea typeface="Calibri"/>
              <a:cs typeface="Calibri"/>
              <a:sym typeface="Calibri"/>
            </a:endParaRPr>
          </a:p>
          <a:p>
            <a:pPr indent="-330200" lvl="0" marL="457200" rtl="0" algn="l">
              <a:spcBef>
                <a:spcPts val="0"/>
              </a:spcBef>
              <a:spcAft>
                <a:spcPts val="0"/>
              </a:spcAft>
              <a:buClr>
                <a:srgbClr val="000000"/>
              </a:buClr>
              <a:buSzPts val="1600"/>
              <a:buFont typeface="Calibri"/>
              <a:buChar char="●"/>
            </a:pPr>
            <a:r>
              <a:rPr lang="en" sz="1600">
                <a:solidFill>
                  <a:srgbClr val="000000"/>
                </a:solidFill>
                <a:latin typeface="Calibri"/>
                <a:ea typeface="Calibri"/>
                <a:cs typeface="Calibri"/>
                <a:sym typeface="Calibri"/>
              </a:rPr>
              <a:t>Overfitting happens when the model is too </a:t>
            </a:r>
            <a:br>
              <a:rPr lang="en" sz="1600">
                <a:solidFill>
                  <a:srgbClr val="000000"/>
                </a:solidFill>
                <a:latin typeface="Calibri"/>
                <a:ea typeface="Calibri"/>
                <a:cs typeface="Calibri"/>
                <a:sym typeface="Calibri"/>
              </a:rPr>
            </a:br>
            <a:r>
              <a:rPr lang="en" sz="1600">
                <a:solidFill>
                  <a:srgbClr val="000000"/>
                </a:solidFill>
                <a:latin typeface="Calibri"/>
                <a:ea typeface="Calibri"/>
                <a:cs typeface="Calibri"/>
                <a:sym typeface="Calibri"/>
              </a:rPr>
              <a:t>complex with too many parameters.</a:t>
            </a:r>
            <a:br>
              <a:rPr lang="en" sz="1600">
                <a:solidFill>
                  <a:srgbClr val="000000"/>
                </a:solidFill>
                <a:latin typeface="Calibri"/>
                <a:ea typeface="Calibri"/>
                <a:cs typeface="Calibri"/>
                <a:sym typeface="Calibri"/>
              </a:rPr>
            </a:br>
            <a:endParaRPr sz="1600">
              <a:solidFill>
                <a:srgbClr val="000000"/>
              </a:solidFill>
              <a:latin typeface="Calibri"/>
              <a:ea typeface="Calibri"/>
              <a:cs typeface="Calibri"/>
              <a:sym typeface="Calibri"/>
            </a:endParaRPr>
          </a:p>
          <a:p>
            <a:pPr indent="-330200" lvl="0" marL="457200" rtl="0" algn="l">
              <a:spcBef>
                <a:spcPts val="0"/>
              </a:spcBef>
              <a:spcAft>
                <a:spcPts val="0"/>
              </a:spcAft>
              <a:buClr>
                <a:srgbClr val="000000"/>
              </a:buClr>
              <a:buSzPts val="1600"/>
              <a:buFont typeface="Calibri"/>
              <a:buChar char="●"/>
            </a:pPr>
            <a:r>
              <a:rPr lang="en" sz="1600">
                <a:solidFill>
                  <a:srgbClr val="000000"/>
                </a:solidFill>
                <a:latin typeface="Calibri"/>
                <a:ea typeface="Calibri"/>
                <a:cs typeface="Calibri"/>
                <a:sym typeface="Calibri"/>
              </a:rPr>
              <a:t>Some approaches to prevent overfitting are early</a:t>
            </a:r>
            <a:br>
              <a:rPr lang="en" sz="1600">
                <a:solidFill>
                  <a:srgbClr val="000000"/>
                </a:solidFill>
                <a:latin typeface="Calibri"/>
                <a:ea typeface="Calibri"/>
                <a:cs typeface="Calibri"/>
                <a:sym typeface="Calibri"/>
              </a:rPr>
            </a:br>
            <a:r>
              <a:rPr lang="en" sz="1600">
                <a:solidFill>
                  <a:srgbClr val="000000"/>
                </a:solidFill>
                <a:latin typeface="Calibri"/>
                <a:ea typeface="Calibri"/>
                <a:cs typeface="Calibri"/>
                <a:sym typeface="Calibri"/>
              </a:rPr>
              <a:t>stopping, dropouts, data augmentation and </a:t>
            </a:r>
            <a:br>
              <a:rPr lang="en" sz="1600">
                <a:solidFill>
                  <a:srgbClr val="000000"/>
                </a:solidFill>
                <a:latin typeface="Calibri"/>
                <a:ea typeface="Calibri"/>
                <a:cs typeface="Calibri"/>
                <a:sym typeface="Calibri"/>
              </a:rPr>
            </a:br>
            <a:r>
              <a:rPr lang="en" sz="1600">
                <a:solidFill>
                  <a:srgbClr val="000000"/>
                </a:solidFill>
                <a:latin typeface="Calibri"/>
                <a:ea typeface="Calibri"/>
                <a:cs typeface="Calibri"/>
                <a:sym typeface="Calibri"/>
              </a:rPr>
              <a:t>regularization.</a:t>
            </a:r>
            <a:endParaRPr sz="1600">
              <a:solidFill>
                <a:srgbClr val="000000"/>
              </a:solidFill>
              <a:latin typeface="Calibri"/>
              <a:ea typeface="Calibri"/>
              <a:cs typeface="Calibri"/>
              <a:sym typeface="Calibri"/>
            </a:endParaRPr>
          </a:p>
          <a:p>
            <a:pPr indent="0" lvl="0" marL="0" rtl="0" algn="l">
              <a:spcBef>
                <a:spcPts val="1600"/>
              </a:spcBef>
              <a:spcAft>
                <a:spcPts val="1600"/>
              </a:spcAft>
              <a:buNone/>
            </a:pPr>
            <a:r>
              <a:t/>
            </a:r>
            <a:endParaRPr>
              <a:solidFill>
                <a:srgbClr val="000000"/>
              </a:solidFill>
              <a:latin typeface="Roboto"/>
              <a:ea typeface="Roboto"/>
              <a:cs typeface="Roboto"/>
              <a:sym typeface="Roboto"/>
            </a:endParaRPr>
          </a:p>
        </p:txBody>
      </p:sp>
      <p:sp>
        <p:nvSpPr>
          <p:cNvPr id="317" name="Google Shape;317;p41"/>
          <p:cNvSpPr txBox="1"/>
          <p:nvPr/>
        </p:nvSpPr>
        <p:spPr>
          <a:xfrm>
            <a:off x="7959125" y="4831700"/>
            <a:ext cx="2395200" cy="1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666666"/>
                </a:solidFill>
                <a:latin typeface="Calibri"/>
                <a:ea typeface="Calibri"/>
                <a:cs typeface="Calibri"/>
                <a:sym typeface="Calibri"/>
              </a:rPr>
              <a:t>#sg_agile_squad</a:t>
            </a:r>
            <a:endParaRPr sz="1200">
              <a:solidFill>
                <a:srgbClr val="666666"/>
              </a:solidFill>
              <a:latin typeface="Calibri"/>
              <a:ea typeface="Calibri"/>
              <a:cs typeface="Calibri"/>
              <a:sym typeface="Calibri"/>
            </a:endParaRPr>
          </a:p>
        </p:txBody>
      </p:sp>
      <p:pic>
        <p:nvPicPr>
          <p:cNvPr id="318" name="Google Shape;318;p41"/>
          <p:cNvPicPr preferRelativeResize="0"/>
          <p:nvPr/>
        </p:nvPicPr>
        <p:blipFill rotWithShape="1">
          <a:blip r:embed="rId3">
            <a:alphaModFix/>
          </a:blip>
          <a:srcRect b="0" l="3213" r="0" t="6068"/>
          <a:stretch/>
        </p:blipFill>
        <p:spPr>
          <a:xfrm>
            <a:off x="5987975" y="2771275"/>
            <a:ext cx="2771325" cy="1903650"/>
          </a:xfrm>
          <a:prstGeom prst="rect">
            <a:avLst/>
          </a:prstGeom>
          <a:noFill/>
          <a:ln>
            <a:noFill/>
          </a:ln>
        </p:spPr>
      </p:pic>
      <p:pic>
        <p:nvPicPr>
          <p:cNvPr id="319" name="Google Shape;319;p41"/>
          <p:cNvPicPr preferRelativeResize="0"/>
          <p:nvPr/>
        </p:nvPicPr>
        <p:blipFill>
          <a:blip r:embed="rId4">
            <a:alphaModFix/>
          </a:blip>
          <a:stretch>
            <a:fillRect/>
          </a:stretch>
        </p:blipFill>
        <p:spPr>
          <a:xfrm>
            <a:off x="5987975" y="1030300"/>
            <a:ext cx="1458575" cy="15414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sp>
        <p:nvSpPr>
          <p:cNvPr id="70" name="Google Shape;70;p15"/>
          <p:cNvSpPr txBox="1"/>
          <p:nvPr>
            <p:ph type="title"/>
          </p:nvPr>
        </p:nvSpPr>
        <p:spPr>
          <a:xfrm>
            <a:off x="3054950" y="775225"/>
            <a:ext cx="1453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000000"/>
                </a:solidFill>
              </a:rPr>
              <a:t>Neuron</a:t>
            </a:r>
            <a:endParaRPr b="1">
              <a:solidFill>
                <a:srgbClr val="000000"/>
              </a:solidFill>
            </a:endParaRPr>
          </a:p>
        </p:txBody>
      </p:sp>
      <p:pic>
        <p:nvPicPr>
          <p:cNvPr id="71" name="Google Shape;71;p15"/>
          <p:cNvPicPr preferRelativeResize="0"/>
          <p:nvPr/>
        </p:nvPicPr>
        <p:blipFill>
          <a:blip r:embed="rId3">
            <a:alphaModFix/>
          </a:blip>
          <a:stretch>
            <a:fillRect/>
          </a:stretch>
        </p:blipFill>
        <p:spPr>
          <a:xfrm>
            <a:off x="2349500" y="1474925"/>
            <a:ext cx="3048000" cy="2790825"/>
          </a:xfrm>
          <a:prstGeom prst="rect">
            <a:avLst/>
          </a:prstGeom>
          <a:noFill/>
          <a:ln>
            <a:noFill/>
          </a:ln>
        </p:spPr>
      </p:pic>
      <p:sp>
        <p:nvSpPr>
          <p:cNvPr id="72" name="Google Shape;72;p15"/>
          <p:cNvSpPr txBox="1"/>
          <p:nvPr/>
        </p:nvSpPr>
        <p:spPr>
          <a:xfrm>
            <a:off x="2298700" y="4635500"/>
            <a:ext cx="5435700" cy="34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source: </a:t>
            </a:r>
            <a:r>
              <a:rPr lang="en" u="sng">
                <a:solidFill>
                  <a:schemeClr val="hlink"/>
                </a:solidFill>
                <a:hlinkClick r:id="rId4"/>
              </a:rPr>
              <a:t>https://www.edx.org/course/neuronal-dynamics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71"/>
                                        </p:tgtEl>
                                        <p:attrNameLst>
                                          <p:attrName>style.visibility</p:attrName>
                                        </p:attrNameLst>
                                      </p:cBhvr>
                                      <p:to>
                                        <p:strVal val="visible"/>
                                      </p:to>
                                    </p:set>
                                    <p:anim calcmode="lin" valueType="num">
                                      <p:cBhvr additive="base">
                                        <p:cTn dur="1000"/>
                                        <p:tgtEl>
                                          <p:spTgt spid="71"/>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42"/>
          <p:cNvSpPr txBox="1"/>
          <p:nvPr>
            <p:ph type="title"/>
          </p:nvPr>
        </p:nvSpPr>
        <p:spPr>
          <a:xfrm>
            <a:off x="311700" y="759775"/>
            <a:ext cx="41793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000000"/>
                </a:solidFill>
                <a:latin typeface="Calibri"/>
                <a:ea typeface="Calibri"/>
                <a:cs typeface="Calibri"/>
                <a:sym typeface="Calibri"/>
              </a:rPr>
              <a:t>Using Dropout</a:t>
            </a:r>
            <a:endParaRPr b="1">
              <a:solidFill>
                <a:srgbClr val="000000"/>
              </a:solidFill>
              <a:latin typeface="Calibri"/>
              <a:ea typeface="Calibri"/>
              <a:cs typeface="Calibri"/>
              <a:sym typeface="Calibri"/>
            </a:endParaRPr>
          </a:p>
        </p:txBody>
      </p:sp>
      <p:sp>
        <p:nvSpPr>
          <p:cNvPr id="325" name="Google Shape;325;p42"/>
          <p:cNvSpPr txBox="1"/>
          <p:nvPr>
            <p:ph idx="1" type="body"/>
          </p:nvPr>
        </p:nvSpPr>
        <p:spPr>
          <a:xfrm>
            <a:off x="311700" y="3469950"/>
            <a:ext cx="3918300" cy="1064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solidFill>
                  <a:srgbClr val="000000"/>
                </a:solidFill>
                <a:latin typeface="Calibri"/>
                <a:ea typeface="Calibri"/>
                <a:cs typeface="Calibri"/>
                <a:sym typeface="Calibri"/>
              </a:rPr>
              <a:t>Modifies the network by randomly dropping neurons from neural network during training in each iteration. </a:t>
            </a:r>
            <a:br>
              <a:rPr lang="en">
                <a:solidFill>
                  <a:srgbClr val="000000"/>
                </a:solidFill>
                <a:latin typeface="Calibri"/>
                <a:ea typeface="Calibri"/>
                <a:cs typeface="Calibri"/>
                <a:sym typeface="Calibri"/>
              </a:rPr>
            </a:br>
            <a:r>
              <a:rPr lang="en">
                <a:solidFill>
                  <a:srgbClr val="000000"/>
                </a:solidFill>
                <a:latin typeface="Calibri"/>
                <a:ea typeface="Calibri"/>
                <a:cs typeface="Calibri"/>
                <a:sym typeface="Calibri"/>
              </a:rPr>
              <a:t>Dropout Rate (p) is the probability of neurons excluded in each layer.</a:t>
            </a:r>
            <a:endParaRPr>
              <a:solidFill>
                <a:srgbClr val="000000"/>
              </a:solidFill>
              <a:latin typeface="Calibri"/>
              <a:ea typeface="Calibri"/>
              <a:cs typeface="Calibri"/>
              <a:sym typeface="Calibri"/>
            </a:endParaRPr>
          </a:p>
        </p:txBody>
      </p:sp>
      <p:sp>
        <p:nvSpPr>
          <p:cNvPr id="326" name="Google Shape;326;p42"/>
          <p:cNvSpPr txBox="1"/>
          <p:nvPr>
            <p:ph idx="2" type="body"/>
          </p:nvPr>
        </p:nvSpPr>
        <p:spPr>
          <a:xfrm>
            <a:off x="4576025" y="3469950"/>
            <a:ext cx="3999900" cy="1347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solidFill>
                  <a:srgbClr val="000000"/>
                </a:solidFill>
                <a:latin typeface="Calibri"/>
                <a:ea typeface="Calibri"/>
                <a:cs typeface="Calibri"/>
                <a:sym typeface="Calibri"/>
              </a:rPr>
              <a:t>Improves the performance of the model by augmenting the data that already exists.</a:t>
            </a:r>
            <a:endParaRPr>
              <a:solidFill>
                <a:srgbClr val="000000"/>
              </a:solidFill>
              <a:latin typeface="Calibri"/>
              <a:ea typeface="Calibri"/>
              <a:cs typeface="Calibri"/>
              <a:sym typeface="Calibri"/>
            </a:endParaRPr>
          </a:p>
        </p:txBody>
      </p:sp>
      <p:pic>
        <p:nvPicPr>
          <p:cNvPr id="327" name="Google Shape;327;p42"/>
          <p:cNvPicPr preferRelativeResize="0"/>
          <p:nvPr/>
        </p:nvPicPr>
        <p:blipFill rotWithShape="1">
          <a:blip r:embed="rId3">
            <a:alphaModFix/>
          </a:blip>
          <a:srcRect b="0" l="-2300" r="2300" t="0"/>
          <a:stretch/>
        </p:blipFill>
        <p:spPr>
          <a:xfrm>
            <a:off x="311700" y="1481675"/>
            <a:ext cx="3396225" cy="1931200"/>
          </a:xfrm>
          <a:prstGeom prst="rect">
            <a:avLst/>
          </a:prstGeom>
          <a:noFill/>
          <a:ln>
            <a:noFill/>
          </a:ln>
        </p:spPr>
      </p:pic>
      <p:sp>
        <p:nvSpPr>
          <p:cNvPr id="328" name="Google Shape;328;p42"/>
          <p:cNvSpPr txBox="1"/>
          <p:nvPr/>
        </p:nvSpPr>
        <p:spPr>
          <a:xfrm>
            <a:off x="7953875" y="4817850"/>
            <a:ext cx="2395200" cy="1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666666"/>
                </a:solidFill>
                <a:latin typeface="Calibri"/>
                <a:ea typeface="Calibri"/>
                <a:cs typeface="Calibri"/>
                <a:sym typeface="Calibri"/>
              </a:rPr>
              <a:t>#sg_agile_squad</a:t>
            </a:r>
            <a:endParaRPr sz="1200">
              <a:solidFill>
                <a:srgbClr val="666666"/>
              </a:solidFill>
              <a:latin typeface="Calibri"/>
              <a:ea typeface="Calibri"/>
              <a:cs typeface="Calibri"/>
              <a:sym typeface="Calibri"/>
            </a:endParaRPr>
          </a:p>
        </p:txBody>
      </p:sp>
      <p:sp>
        <p:nvSpPr>
          <p:cNvPr id="329" name="Google Shape;329;p42"/>
          <p:cNvSpPr txBox="1"/>
          <p:nvPr>
            <p:ph type="title"/>
          </p:nvPr>
        </p:nvSpPr>
        <p:spPr>
          <a:xfrm>
            <a:off x="4652225" y="759775"/>
            <a:ext cx="41793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000000"/>
                </a:solidFill>
                <a:latin typeface="Calibri"/>
                <a:ea typeface="Calibri"/>
                <a:cs typeface="Calibri"/>
                <a:sym typeface="Calibri"/>
              </a:rPr>
              <a:t>Data Augmentation</a:t>
            </a:r>
            <a:endParaRPr b="1">
              <a:solidFill>
                <a:srgbClr val="000000"/>
              </a:solidFill>
              <a:latin typeface="Calibri"/>
              <a:ea typeface="Calibri"/>
              <a:cs typeface="Calibri"/>
              <a:sym typeface="Calibri"/>
            </a:endParaRPr>
          </a:p>
        </p:txBody>
      </p:sp>
      <p:pic>
        <p:nvPicPr>
          <p:cNvPr id="330" name="Google Shape;330;p42"/>
          <p:cNvPicPr preferRelativeResize="0"/>
          <p:nvPr/>
        </p:nvPicPr>
        <p:blipFill rotWithShape="1">
          <a:blip r:embed="rId4">
            <a:alphaModFix/>
          </a:blip>
          <a:srcRect b="0" l="0" r="1370" t="8692"/>
          <a:stretch/>
        </p:blipFill>
        <p:spPr>
          <a:xfrm>
            <a:off x="4652225" y="1481675"/>
            <a:ext cx="3129245" cy="19312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43"/>
          <p:cNvSpPr txBox="1"/>
          <p:nvPr>
            <p:ph type="title"/>
          </p:nvPr>
        </p:nvSpPr>
        <p:spPr>
          <a:xfrm>
            <a:off x="239425" y="7220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000000"/>
                </a:solidFill>
                <a:latin typeface="Calibri"/>
                <a:ea typeface="Calibri"/>
                <a:cs typeface="Calibri"/>
                <a:sym typeface="Calibri"/>
              </a:rPr>
              <a:t>Regularization</a:t>
            </a:r>
            <a:endParaRPr b="1" sz="3000">
              <a:solidFill>
                <a:srgbClr val="000000"/>
              </a:solidFill>
              <a:latin typeface="Calibri"/>
              <a:ea typeface="Calibri"/>
              <a:cs typeface="Calibri"/>
              <a:sym typeface="Calibri"/>
            </a:endParaRPr>
          </a:p>
        </p:txBody>
      </p:sp>
      <p:sp>
        <p:nvSpPr>
          <p:cNvPr id="336" name="Google Shape;336;p43"/>
          <p:cNvSpPr txBox="1"/>
          <p:nvPr>
            <p:ph idx="1" type="body"/>
          </p:nvPr>
        </p:nvSpPr>
        <p:spPr>
          <a:xfrm>
            <a:off x="311700" y="1372300"/>
            <a:ext cx="3564300" cy="9324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Clr>
                <a:srgbClr val="000000"/>
              </a:buClr>
              <a:buSzPts val="1500"/>
              <a:buFont typeface="Calibri"/>
              <a:buChar char="●"/>
            </a:pPr>
            <a:r>
              <a:rPr lang="en" sz="1500">
                <a:solidFill>
                  <a:srgbClr val="000000"/>
                </a:solidFill>
                <a:latin typeface="Calibri"/>
                <a:ea typeface="Calibri"/>
                <a:cs typeface="Calibri"/>
                <a:sym typeface="Calibri"/>
              </a:rPr>
              <a:t>One of the common problem a data science professional face is </a:t>
            </a:r>
            <a:r>
              <a:rPr b="1" lang="en" sz="1500">
                <a:solidFill>
                  <a:srgbClr val="000000"/>
                </a:solidFill>
                <a:latin typeface="Calibri"/>
                <a:ea typeface="Calibri"/>
                <a:cs typeface="Calibri"/>
                <a:sym typeface="Calibri"/>
              </a:rPr>
              <a:t>O</a:t>
            </a:r>
            <a:r>
              <a:rPr b="1" lang="en" sz="1500">
                <a:solidFill>
                  <a:srgbClr val="000000"/>
                </a:solidFill>
                <a:latin typeface="Calibri"/>
                <a:ea typeface="Calibri"/>
                <a:cs typeface="Calibri"/>
                <a:sym typeface="Calibri"/>
              </a:rPr>
              <a:t>verfitting</a:t>
            </a:r>
            <a:r>
              <a:rPr lang="en" sz="1500">
                <a:solidFill>
                  <a:srgbClr val="000000"/>
                </a:solidFill>
                <a:latin typeface="Calibri"/>
                <a:ea typeface="Calibri"/>
                <a:cs typeface="Calibri"/>
                <a:sym typeface="Calibri"/>
              </a:rPr>
              <a:t>.  </a:t>
            </a:r>
            <a:endParaRPr sz="1500">
              <a:solidFill>
                <a:srgbClr val="000000"/>
              </a:solidFill>
              <a:latin typeface="Calibri"/>
              <a:ea typeface="Calibri"/>
              <a:cs typeface="Calibri"/>
              <a:sym typeface="Calibri"/>
            </a:endParaRPr>
          </a:p>
          <a:p>
            <a:pPr indent="0" lvl="0" marL="0" rtl="0" algn="l">
              <a:spcBef>
                <a:spcPts val="1600"/>
              </a:spcBef>
              <a:spcAft>
                <a:spcPts val="1600"/>
              </a:spcAft>
              <a:buNone/>
            </a:pPr>
            <a:r>
              <a:t/>
            </a:r>
            <a:endParaRPr>
              <a:solidFill>
                <a:srgbClr val="000000"/>
              </a:solidFill>
              <a:latin typeface="Calibri"/>
              <a:ea typeface="Calibri"/>
              <a:cs typeface="Calibri"/>
              <a:sym typeface="Calibri"/>
            </a:endParaRPr>
          </a:p>
        </p:txBody>
      </p:sp>
      <p:pic>
        <p:nvPicPr>
          <p:cNvPr id="337" name="Google Shape;337;p43"/>
          <p:cNvPicPr preferRelativeResize="0"/>
          <p:nvPr/>
        </p:nvPicPr>
        <p:blipFill>
          <a:blip r:embed="rId3">
            <a:alphaModFix/>
          </a:blip>
          <a:stretch>
            <a:fillRect/>
          </a:stretch>
        </p:blipFill>
        <p:spPr>
          <a:xfrm>
            <a:off x="4057547" y="1112647"/>
            <a:ext cx="5047799" cy="1451700"/>
          </a:xfrm>
          <a:prstGeom prst="rect">
            <a:avLst/>
          </a:prstGeom>
          <a:noFill/>
          <a:ln>
            <a:noFill/>
          </a:ln>
        </p:spPr>
      </p:pic>
      <p:pic>
        <p:nvPicPr>
          <p:cNvPr id="338" name="Google Shape;338;p43"/>
          <p:cNvPicPr preferRelativeResize="0"/>
          <p:nvPr/>
        </p:nvPicPr>
        <p:blipFill>
          <a:blip r:embed="rId4">
            <a:alphaModFix/>
          </a:blip>
          <a:stretch>
            <a:fillRect/>
          </a:stretch>
        </p:blipFill>
        <p:spPr>
          <a:xfrm>
            <a:off x="4057547" y="2690597"/>
            <a:ext cx="2644975" cy="2165450"/>
          </a:xfrm>
          <a:prstGeom prst="rect">
            <a:avLst/>
          </a:prstGeom>
          <a:noFill/>
          <a:ln>
            <a:noFill/>
          </a:ln>
        </p:spPr>
      </p:pic>
      <p:pic>
        <p:nvPicPr>
          <p:cNvPr id="339" name="Google Shape;339;p43"/>
          <p:cNvPicPr preferRelativeResize="0"/>
          <p:nvPr/>
        </p:nvPicPr>
        <p:blipFill>
          <a:blip r:embed="rId5">
            <a:alphaModFix/>
          </a:blip>
          <a:stretch>
            <a:fillRect/>
          </a:stretch>
        </p:blipFill>
        <p:spPr>
          <a:xfrm>
            <a:off x="6751375" y="3100937"/>
            <a:ext cx="2392625" cy="1494425"/>
          </a:xfrm>
          <a:prstGeom prst="rect">
            <a:avLst/>
          </a:prstGeom>
          <a:noFill/>
          <a:ln>
            <a:noFill/>
          </a:ln>
        </p:spPr>
      </p:pic>
      <p:sp>
        <p:nvSpPr>
          <p:cNvPr id="340" name="Google Shape;340;p43"/>
          <p:cNvSpPr txBox="1"/>
          <p:nvPr/>
        </p:nvSpPr>
        <p:spPr>
          <a:xfrm>
            <a:off x="323550" y="2241850"/>
            <a:ext cx="3540600" cy="1780800"/>
          </a:xfrm>
          <a:prstGeom prst="rect">
            <a:avLst/>
          </a:prstGeom>
          <a:noFill/>
          <a:ln>
            <a:noFill/>
          </a:ln>
        </p:spPr>
        <p:txBody>
          <a:bodyPr anchorCtr="0" anchor="t" bIns="91425" lIns="91425" spcFirstLastPara="1" rIns="91425" wrap="square" tIns="91425">
            <a:noAutofit/>
          </a:bodyPr>
          <a:lstStyle/>
          <a:p>
            <a:pPr indent="-323850" lvl="0" marL="457200" rtl="0" algn="l">
              <a:lnSpc>
                <a:spcPct val="115000"/>
              </a:lnSpc>
              <a:spcBef>
                <a:spcPts val="0"/>
              </a:spcBef>
              <a:spcAft>
                <a:spcPts val="0"/>
              </a:spcAft>
              <a:buClr>
                <a:srgbClr val="000000"/>
              </a:buClr>
              <a:buSzPts val="1500"/>
              <a:buFont typeface="Calibri"/>
              <a:buChar char="●"/>
            </a:pPr>
            <a:r>
              <a:rPr b="1" lang="en" sz="1500">
                <a:latin typeface="Calibri"/>
                <a:ea typeface="Calibri"/>
                <a:cs typeface="Calibri"/>
                <a:sym typeface="Calibri"/>
              </a:rPr>
              <a:t>Regularization</a:t>
            </a:r>
            <a:r>
              <a:rPr lang="en" sz="1500">
                <a:latin typeface="Calibri"/>
                <a:ea typeface="Calibri"/>
                <a:cs typeface="Calibri"/>
                <a:sym typeface="Calibri"/>
              </a:rPr>
              <a:t> is a technique which makes slight modifications to the learning algorithm such that the model generalizes better. This in turn improves the model’s performance on the unseen data as well. </a:t>
            </a:r>
            <a:endParaRPr sz="1500">
              <a:latin typeface="Calibri"/>
              <a:ea typeface="Calibri"/>
              <a:cs typeface="Calibri"/>
              <a:sym typeface="Calibri"/>
            </a:endParaRPr>
          </a:p>
          <a:p>
            <a:pPr indent="0" lvl="0" marL="0" rtl="0" algn="l">
              <a:spcBef>
                <a:spcPts val="1600"/>
              </a:spcBef>
              <a:spcAft>
                <a:spcPts val="0"/>
              </a:spcAft>
              <a:buNone/>
            </a:pPr>
            <a:r>
              <a:t/>
            </a:r>
            <a:endParaRPr/>
          </a:p>
        </p:txBody>
      </p:sp>
      <p:sp>
        <p:nvSpPr>
          <p:cNvPr id="341" name="Google Shape;341;p43"/>
          <p:cNvSpPr txBox="1"/>
          <p:nvPr/>
        </p:nvSpPr>
        <p:spPr>
          <a:xfrm>
            <a:off x="1068525" y="4022650"/>
            <a:ext cx="2168400" cy="5727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L1 regularization</a:t>
            </a:r>
            <a:endParaRPr/>
          </a:p>
          <a:p>
            <a:pPr indent="-317500" lvl="0" marL="457200" rtl="0" algn="l">
              <a:spcBef>
                <a:spcPts val="0"/>
              </a:spcBef>
              <a:spcAft>
                <a:spcPts val="0"/>
              </a:spcAft>
              <a:buSzPts val="1400"/>
              <a:buChar char="●"/>
            </a:pPr>
            <a:r>
              <a:rPr lang="en"/>
              <a:t>L2 regularization</a:t>
            </a:r>
            <a:endParaRPr/>
          </a:p>
        </p:txBody>
      </p:sp>
      <p:sp>
        <p:nvSpPr>
          <p:cNvPr id="342" name="Google Shape;342;p43"/>
          <p:cNvSpPr txBox="1"/>
          <p:nvPr/>
        </p:nvSpPr>
        <p:spPr>
          <a:xfrm>
            <a:off x="0" y="4761600"/>
            <a:ext cx="9144000" cy="38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Reference: </a:t>
            </a:r>
            <a:r>
              <a:rPr lang="en" sz="1100" u="sng">
                <a:solidFill>
                  <a:srgbClr val="3C78D8"/>
                </a:solidFill>
                <a:hlinkClick r:id="rId6"/>
              </a:rPr>
              <a:t>https://www.analyticsvidhya.com/blog/2018/04/fundamentals-deep-learning-regularization-techniques/</a:t>
            </a:r>
            <a:endParaRPr sz="1100" u="sng">
              <a:solidFill>
                <a:srgbClr val="3C78D8"/>
              </a:solidFill>
            </a:endParaRPr>
          </a:p>
          <a:p>
            <a:pPr indent="0" lvl="0" marL="0" rtl="0" algn="l">
              <a:spcBef>
                <a:spcPts val="0"/>
              </a:spcBef>
              <a:spcAft>
                <a:spcPts val="0"/>
              </a:spcAft>
              <a:buNone/>
            </a:pPr>
            <a:r>
              <a:t/>
            </a:r>
            <a:endParaRPr/>
          </a:p>
        </p:txBody>
      </p:sp>
    </p:spTree>
  </p:cSld>
  <p:clrMapOvr>
    <a:masterClrMapping/>
  </p:clrMapOvr>
  <mc:AlternateContent>
    <mc:Choice Requires="p14">
      <p:transition spd="slow" p14:dur="2000">
        <p:fade thruBlk="1"/>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0"/>
                                        </p:tgtEl>
                                        <p:attrNameLst>
                                          <p:attrName>style.visibility</p:attrName>
                                        </p:attrNameLst>
                                      </p:cBhvr>
                                      <p:to>
                                        <p:strVal val="visible"/>
                                      </p:to>
                                    </p:set>
                                    <p:animEffect filter="fade" transition="in">
                                      <p:cBhvr>
                                        <p:cTn dur="1000"/>
                                        <p:tgtEl>
                                          <p:spTgt spid="34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1"/>
                                        </p:tgtEl>
                                        <p:attrNameLst>
                                          <p:attrName>style.visibility</p:attrName>
                                        </p:attrNameLst>
                                      </p:cBhvr>
                                      <p:to>
                                        <p:strVal val="visible"/>
                                      </p:to>
                                    </p:set>
                                    <p:animEffect filter="fade" transition="in">
                                      <p:cBhvr>
                                        <p:cTn dur="1000"/>
                                        <p:tgtEl>
                                          <p:spTgt spid="34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44"/>
          <p:cNvSpPr txBox="1"/>
          <p:nvPr>
            <p:ph type="title"/>
          </p:nvPr>
        </p:nvSpPr>
        <p:spPr>
          <a:xfrm>
            <a:off x="259325" y="1371425"/>
            <a:ext cx="39999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2300">
                <a:solidFill>
                  <a:srgbClr val="000000"/>
                </a:solidFill>
                <a:latin typeface="Calibri"/>
                <a:ea typeface="Calibri"/>
                <a:cs typeface="Calibri"/>
                <a:sym typeface="Calibri"/>
              </a:rPr>
              <a:t>L2 Regularization</a:t>
            </a:r>
            <a:endParaRPr b="1" sz="2300">
              <a:solidFill>
                <a:srgbClr val="000000"/>
              </a:solidFill>
              <a:latin typeface="Calibri"/>
              <a:ea typeface="Calibri"/>
              <a:cs typeface="Calibri"/>
              <a:sym typeface="Calibri"/>
            </a:endParaRPr>
          </a:p>
        </p:txBody>
      </p:sp>
      <p:sp>
        <p:nvSpPr>
          <p:cNvPr id="348" name="Google Shape;348;p44"/>
          <p:cNvSpPr txBox="1"/>
          <p:nvPr/>
        </p:nvSpPr>
        <p:spPr>
          <a:xfrm>
            <a:off x="4656138" y="1371425"/>
            <a:ext cx="39999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300">
                <a:latin typeface="Calibri"/>
                <a:ea typeface="Calibri"/>
                <a:cs typeface="Calibri"/>
                <a:sym typeface="Calibri"/>
              </a:rPr>
              <a:t>L1 Regularization</a:t>
            </a:r>
            <a:endParaRPr b="1" sz="900">
              <a:latin typeface="Calibri"/>
              <a:ea typeface="Calibri"/>
              <a:cs typeface="Calibri"/>
              <a:sym typeface="Calibri"/>
            </a:endParaRPr>
          </a:p>
        </p:txBody>
      </p:sp>
      <p:sp>
        <p:nvSpPr>
          <p:cNvPr id="349" name="Google Shape;349;p44"/>
          <p:cNvSpPr txBox="1"/>
          <p:nvPr/>
        </p:nvSpPr>
        <p:spPr>
          <a:xfrm>
            <a:off x="2210350" y="976800"/>
            <a:ext cx="4588500" cy="39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Cost function = Loss function + Regularization term</a:t>
            </a:r>
            <a:endParaRPr b="1"/>
          </a:p>
        </p:txBody>
      </p:sp>
      <p:pic>
        <p:nvPicPr>
          <p:cNvPr id="350" name="Google Shape;350;p44"/>
          <p:cNvPicPr preferRelativeResize="0"/>
          <p:nvPr/>
        </p:nvPicPr>
        <p:blipFill>
          <a:blip r:embed="rId3">
            <a:alphaModFix/>
          </a:blip>
          <a:stretch>
            <a:fillRect/>
          </a:stretch>
        </p:blipFill>
        <p:spPr>
          <a:xfrm>
            <a:off x="878125" y="1860325"/>
            <a:ext cx="2867025" cy="390525"/>
          </a:xfrm>
          <a:prstGeom prst="rect">
            <a:avLst/>
          </a:prstGeom>
          <a:noFill/>
          <a:ln>
            <a:noFill/>
          </a:ln>
        </p:spPr>
      </p:pic>
      <p:pic>
        <p:nvPicPr>
          <p:cNvPr id="351" name="Google Shape;351;p44"/>
          <p:cNvPicPr preferRelativeResize="0"/>
          <p:nvPr/>
        </p:nvPicPr>
        <p:blipFill>
          <a:blip r:embed="rId4">
            <a:alphaModFix/>
          </a:blip>
          <a:stretch>
            <a:fillRect/>
          </a:stretch>
        </p:blipFill>
        <p:spPr>
          <a:xfrm>
            <a:off x="5131200" y="1944125"/>
            <a:ext cx="2867025" cy="342900"/>
          </a:xfrm>
          <a:prstGeom prst="rect">
            <a:avLst/>
          </a:prstGeom>
          <a:noFill/>
          <a:ln>
            <a:noFill/>
          </a:ln>
        </p:spPr>
      </p:pic>
      <p:sp>
        <p:nvSpPr>
          <p:cNvPr id="352" name="Google Shape;352;p44"/>
          <p:cNvSpPr txBox="1"/>
          <p:nvPr/>
        </p:nvSpPr>
        <p:spPr>
          <a:xfrm>
            <a:off x="1175850" y="3715975"/>
            <a:ext cx="6913800" cy="85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600">
                <a:highlight>
                  <a:srgbClr val="CFE2F3"/>
                </a:highlight>
                <a:latin typeface="Georgia"/>
                <a:ea typeface="Georgia"/>
                <a:cs typeface="Georgia"/>
                <a:sym typeface="Georgia"/>
              </a:rPr>
              <a:t>The </a:t>
            </a:r>
            <a:r>
              <a:rPr b="1" lang="en" sz="1600">
                <a:highlight>
                  <a:srgbClr val="CFE2F3"/>
                </a:highlight>
                <a:latin typeface="Georgia"/>
                <a:ea typeface="Georgia"/>
                <a:cs typeface="Georgia"/>
                <a:sym typeface="Georgia"/>
              </a:rPr>
              <a:t>key difference</a:t>
            </a:r>
            <a:r>
              <a:rPr lang="en" sz="1600">
                <a:highlight>
                  <a:srgbClr val="CFE2F3"/>
                </a:highlight>
                <a:latin typeface="Georgia"/>
                <a:ea typeface="Georgia"/>
                <a:cs typeface="Georgia"/>
                <a:sym typeface="Georgia"/>
              </a:rPr>
              <a:t> between these techniques is that L1 shrinks the less important </a:t>
            </a:r>
            <a:r>
              <a:rPr lang="en" sz="1600">
                <a:highlight>
                  <a:srgbClr val="CFE2F3"/>
                </a:highlight>
                <a:latin typeface="Georgia"/>
                <a:ea typeface="Georgia"/>
                <a:cs typeface="Georgia"/>
                <a:sym typeface="Georgia"/>
              </a:rPr>
              <a:t>feature’s</a:t>
            </a:r>
            <a:r>
              <a:rPr lang="en" sz="1600">
                <a:highlight>
                  <a:srgbClr val="CFE2F3"/>
                </a:highlight>
                <a:latin typeface="Georgia"/>
                <a:ea typeface="Georgia"/>
                <a:cs typeface="Georgia"/>
                <a:sym typeface="Georgia"/>
              </a:rPr>
              <a:t> coefficient to zero thus, removing some features altogether. So, this works well for </a:t>
            </a:r>
            <a:r>
              <a:rPr b="1" lang="en" sz="1600">
                <a:highlight>
                  <a:srgbClr val="CFE2F3"/>
                </a:highlight>
                <a:latin typeface="Georgia"/>
                <a:ea typeface="Georgia"/>
                <a:cs typeface="Georgia"/>
                <a:sym typeface="Georgia"/>
              </a:rPr>
              <a:t>feature selection</a:t>
            </a:r>
            <a:r>
              <a:rPr lang="en" sz="1600">
                <a:highlight>
                  <a:srgbClr val="CFE2F3"/>
                </a:highlight>
                <a:latin typeface="Georgia"/>
                <a:ea typeface="Georgia"/>
                <a:cs typeface="Georgia"/>
                <a:sym typeface="Georgia"/>
              </a:rPr>
              <a:t> in case we have a huge number of features.</a:t>
            </a:r>
            <a:endParaRPr>
              <a:highlight>
                <a:srgbClr val="CFE2F3"/>
              </a:highlight>
            </a:endParaRPr>
          </a:p>
        </p:txBody>
      </p:sp>
      <p:sp>
        <p:nvSpPr>
          <p:cNvPr id="353" name="Google Shape;353;p44"/>
          <p:cNvSpPr txBox="1"/>
          <p:nvPr/>
        </p:nvSpPr>
        <p:spPr>
          <a:xfrm>
            <a:off x="0" y="4761600"/>
            <a:ext cx="9144000" cy="38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Reference: </a:t>
            </a:r>
            <a:r>
              <a:rPr lang="en" sz="1100" u="sng">
                <a:solidFill>
                  <a:srgbClr val="3C78D8"/>
                </a:solidFill>
                <a:hlinkClick r:id="rId5"/>
              </a:rPr>
              <a:t>https://www.analyticsvidhya.com/blog/2018/04/fundamentals-deep-learning-regularization-techniques/</a:t>
            </a:r>
            <a:endParaRPr sz="1100" u="sng">
              <a:solidFill>
                <a:srgbClr val="3C78D8"/>
              </a:solidFill>
            </a:endParaRPr>
          </a:p>
          <a:p>
            <a:pPr indent="0" lvl="0" marL="0" rtl="0" algn="l">
              <a:spcBef>
                <a:spcPts val="0"/>
              </a:spcBef>
              <a:spcAft>
                <a:spcPts val="0"/>
              </a:spcAft>
              <a:buNone/>
            </a:pPr>
            <a:r>
              <a:t/>
            </a:r>
            <a:endParaRPr/>
          </a:p>
        </p:txBody>
      </p:sp>
      <p:sp>
        <p:nvSpPr>
          <p:cNvPr id="354" name="Google Shape;354;p44"/>
          <p:cNvSpPr txBox="1"/>
          <p:nvPr/>
        </p:nvSpPr>
        <p:spPr>
          <a:xfrm>
            <a:off x="938375" y="2504850"/>
            <a:ext cx="2975400" cy="65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The L1 regularization zeroes out many pre-features weight.</a:t>
            </a:r>
            <a:endParaRPr/>
          </a:p>
        </p:txBody>
      </p:sp>
      <p:sp>
        <p:nvSpPr>
          <p:cNvPr id="355" name="Google Shape;355;p44"/>
          <p:cNvSpPr txBox="1"/>
          <p:nvPr/>
        </p:nvSpPr>
        <p:spPr>
          <a:xfrm>
            <a:off x="5215775" y="2505500"/>
            <a:ext cx="2867100" cy="78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The L2 regularization results in plenty of relatively small but non-zero ones.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2"/>
                                        </p:tgtEl>
                                        <p:attrNameLst>
                                          <p:attrName>style.visibility</p:attrName>
                                        </p:attrNameLst>
                                      </p:cBhvr>
                                      <p:to>
                                        <p:strVal val="visible"/>
                                      </p:to>
                                    </p:set>
                                    <p:animEffect filter="fade" transition="in">
                                      <p:cBhvr>
                                        <p:cTn dur="1000"/>
                                        <p:tgtEl>
                                          <p:spTgt spid="35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45"/>
          <p:cNvSpPr txBox="1"/>
          <p:nvPr>
            <p:ph type="title"/>
          </p:nvPr>
        </p:nvSpPr>
        <p:spPr>
          <a:xfrm>
            <a:off x="311700" y="7802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700">
                <a:solidFill>
                  <a:srgbClr val="000000"/>
                </a:solidFill>
                <a:latin typeface="Calibri"/>
                <a:ea typeface="Calibri"/>
                <a:cs typeface="Calibri"/>
                <a:sym typeface="Calibri"/>
              </a:rPr>
              <a:t>Hyperparameter Tuning</a:t>
            </a:r>
            <a:endParaRPr b="1" sz="2700">
              <a:solidFill>
                <a:srgbClr val="000000"/>
              </a:solidFill>
              <a:latin typeface="Calibri"/>
              <a:ea typeface="Calibri"/>
              <a:cs typeface="Calibri"/>
              <a:sym typeface="Calibri"/>
            </a:endParaRPr>
          </a:p>
        </p:txBody>
      </p:sp>
      <p:sp>
        <p:nvSpPr>
          <p:cNvPr id="361" name="Google Shape;361;p45"/>
          <p:cNvSpPr txBox="1"/>
          <p:nvPr>
            <p:ph idx="1" type="body"/>
          </p:nvPr>
        </p:nvSpPr>
        <p:spPr>
          <a:xfrm>
            <a:off x="445725" y="1414350"/>
            <a:ext cx="7599600" cy="439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solidFill>
                  <a:srgbClr val="000000"/>
                </a:solidFill>
                <a:highlight>
                  <a:srgbClr val="FFFFFF"/>
                </a:highlight>
                <a:latin typeface="Calibri"/>
                <a:ea typeface="Calibri"/>
                <a:cs typeface="Calibri"/>
                <a:sym typeface="Calibri"/>
              </a:rPr>
              <a:t>“Process of choosing a set of optimal hyperparameters for a learning algorithm”</a:t>
            </a:r>
            <a:endParaRPr sz="2000">
              <a:solidFill>
                <a:srgbClr val="000000"/>
              </a:solidFill>
              <a:latin typeface="Calibri"/>
              <a:ea typeface="Calibri"/>
              <a:cs typeface="Calibri"/>
              <a:sym typeface="Calibri"/>
            </a:endParaRPr>
          </a:p>
        </p:txBody>
      </p:sp>
      <p:pic>
        <p:nvPicPr>
          <p:cNvPr id="362" name="Google Shape;362;p45"/>
          <p:cNvPicPr preferRelativeResize="0"/>
          <p:nvPr/>
        </p:nvPicPr>
        <p:blipFill>
          <a:blip r:embed="rId3">
            <a:alphaModFix/>
          </a:blip>
          <a:stretch>
            <a:fillRect/>
          </a:stretch>
        </p:blipFill>
        <p:spPr>
          <a:xfrm>
            <a:off x="445725" y="1964650"/>
            <a:ext cx="4829175" cy="2857500"/>
          </a:xfrm>
          <a:prstGeom prst="rect">
            <a:avLst/>
          </a:prstGeom>
          <a:noFill/>
          <a:ln>
            <a:noFill/>
          </a:ln>
        </p:spPr>
      </p:pic>
      <p:sp>
        <p:nvSpPr>
          <p:cNvPr id="363" name="Google Shape;363;p45"/>
          <p:cNvSpPr txBox="1"/>
          <p:nvPr/>
        </p:nvSpPr>
        <p:spPr>
          <a:xfrm>
            <a:off x="5562525" y="2912200"/>
            <a:ext cx="3477900" cy="10629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Manual search</a:t>
            </a:r>
            <a:endParaRPr/>
          </a:p>
          <a:p>
            <a:pPr indent="-317500" lvl="0" marL="457200" rtl="0" algn="l">
              <a:spcBef>
                <a:spcPts val="0"/>
              </a:spcBef>
              <a:spcAft>
                <a:spcPts val="0"/>
              </a:spcAft>
              <a:buSzPts val="1400"/>
              <a:buChar char="●"/>
            </a:pPr>
            <a:r>
              <a:rPr lang="en"/>
              <a:t>Grid search</a:t>
            </a:r>
            <a:endParaRPr/>
          </a:p>
          <a:p>
            <a:pPr indent="-317500" lvl="0" marL="457200" rtl="0" algn="l">
              <a:spcBef>
                <a:spcPts val="0"/>
              </a:spcBef>
              <a:spcAft>
                <a:spcPts val="0"/>
              </a:spcAft>
              <a:buSzPts val="1400"/>
              <a:buChar char="●"/>
            </a:pPr>
            <a:r>
              <a:rPr lang="en"/>
              <a:t>Random search</a:t>
            </a:r>
            <a:endParaRPr/>
          </a:p>
          <a:p>
            <a:pPr indent="-317500" lvl="0" marL="457200" rtl="0" algn="l">
              <a:spcBef>
                <a:spcPts val="0"/>
              </a:spcBef>
              <a:spcAft>
                <a:spcPts val="0"/>
              </a:spcAft>
              <a:buSzPts val="1400"/>
              <a:buChar char="●"/>
            </a:pPr>
            <a:r>
              <a:rPr lang="en"/>
              <a:t>Bayesian model-based optimization</a:t>
            </a:r>
            <a:endParaRPr/>
          </a:p>
        </p:txBody>
      </p:sp>
      <p:sp>
        <p:nvSpPr>
          <p:cNvPr id="364" name="Google Shape;364;p45"/>
          <p:cNvSpPr txBox="1"/>
          <p:nvPr/>
        </p:nvSpPr>
        <p:spPr>
          <a:xfrm>
            <a:off x="0" y="4822150"/>
            <a:ext cx="9144000" cy="254700"/>
          </a:xfrm>
          <a:prstGeom prst="rect">
            <a:avLst/>
          </a:prstGeom>
          <a:noFill/>
          <a:ln>
            <a:noFill/>
          </a:ln>
        </p:spPr>
        <p:txBody>
          <a:bodyPr anchorCtr="0" anchor="t" bIns="91425" lIns="114300"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Reference: </a:t>
            </a:r>
            <a:r>
              <a:rPr lang="en" u="sng">
                <a:solidFill>
                  <a:srgbClr val="3D85C6"/>
                </a:solidFill>
                <a:latin typeface="Calibri"/>
                <a:ea typeface="Calibri"/>
                <a:cs typeface="Calibri"/>
                <a:sym typeface="Calibri"/>
                <a:hlinkClick r:id="rId4"/>
              </a:rPr>
              <a:t>https://www.edureka.co/blog/interview-questions/artificial-intelligence-interview-questions/</a:t>
            </a:r>
            <a:r>
              <a:rPr lang="en">
                <a:solidFill>
                  <a:srgbClr val="3D85C6"/>
                </a:solidFill>
                <a:latin typeface="Calibri"/>
                <a:ea typeface="Calibri"/>
                <a:cs typeface="Calibri"/>
                <a:sym typeface="Calibri"/>
              </a:rPr>
              <a:t> </a:t>
            </a:r>
            <a:endParaRPr sz="1100" u="sng">
              <a:solidFill>
                <a:srgbClr val="3D85C6"/>
              </a:solidFill>
            </a:endParaRPr>
          </a:p>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3"/>
                                        </p:tgtEl>
                                        <p:attrNameLst>
                                          <p:attrName>style.visibility</p:attrName>
                                        </p:attrNameLst>
                                      </p:cBhvr>
                                      <p:to>
                                        <p:strVal val="visible"/>
                                      </p:to>
                                    </p:set>
                                    <p:animEffect filter="fade" transition="in">
                                      <p:cBhvr>
                                        <p:cTn dur="1000"/>
                                        <p:tgtEl>
                                          <p:spTgt spid="36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46"/>
          <p:cNvSpPr txBox="1"/>
          <p:nvPr>
            <p:ph type="title"/>
          </p:nvPr>
        </p:nvSpPr>
        <p:spPr>
          <a:xfrm>
            <a:off x="311700" y="8064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600">
                <a:solidFill>
                  <a:srgbClr val="000000"/>
                </a:solidFill>
                <a:latin typeface="Calibri"/>
                <a:ea typeface="Calibri"/>
                <a:cs typeface="Calibri"/>
                <a:sym typeface="Calibri"/>
              </a:rPr>
              <a:t>Manual search</a:t>
            </a:r>
            <a:endParaRPr b="1" sz="2600">
              <a:solidFill>
                <a:srgbClr val="000000"/>
              </a:solidFill>
              <a:latin typeface="Calibri"/>
              <a:ea typeface="Calibri"/>
              <a:cs typeface="Calibri"/>
              <a:sym typeface="Calibri"/>
            </a:endParaRPr>
          </a:p>
        </p:txBody>
      </p:sp>
      <p:sp>
        <p:nvSpPr>
          <p:cNvPr id="370" name="Google Shape;370;p46"/>
          <p:cNvSpPr txBox="1"/>
          <p:nvPr>
            <p:ph idx="1" type="body"/>
          </p:nvPr>
        </p:nvSpPr>
        <p:spPr>
          <a:xfrm>
            <a:off x="397500" y="1481625"/>
            <a:ext cx="8434800" cy="3087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solidFill>
                  <a:srgbClr val="000000"/>
                </a:solidFill>
              </a:rPr>
              <a:t>When using Manual search, we choose some model hyperparameters based on our judgement/experience. We then train the model, evaluate </a:t>
            </a:r>
            <a:r>
              <a:rPr lang="en">
                <a:solidFill>
                  <a:srgbClr val="000000"/>
                </a:solidFill>
              </a:rPr>
              <a:t>its</a:t>
            </a:r>
            <a:r>
              <a:rPr lang="en">
                <a:solidFill>
                  <a:srgbClr val="000000"/>
                </a:solidFill>
              </a:rPr>
              <a:t> accuracy and start the process again. This loop is repeated until a satisfactory accuracy is scored.</a:t>
            </a:r>
            <a:r>
              <a:rPr lang="en"/>
              <a:t>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p47"/>
          <p:cNvSpPr txBox="1"/>
          <p:nvPr>
            <p:ph type="title"/>
          </p:nvPr>
        </p:nvSpPr>
        <p:spPr>
          <a:xfrm>
            <a:off x="311700" y="6859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600">
                <a:solidFill>
                  <a:srgbClr val="000000"/>
                </a:solidFill>
                <a:latin typeface="Calibri"/>
                <a:ea typeface="Calibri"/>
                <a:cs typeface="Calibri"/>
                <a:sym typeface="Calibri"/>
              </a:rPr>
              <a:t>Grid search</a:t>
            </a:r>
            <a:endParaRPr b="1" sz="2600">
              <a:solidFill>
                <a:srgbClr val="000000"/>
              </a:solidFill>
              <a:latin typeface="Calibri"/>
              <a:ea typeface="Calibri"/>
              <a:cs typeface="Calibri"/>
              <a:sym typeface="Calibri"/>
            </a:endParaRPr>
          </a:p>
        </p:txBody>
      </p:sp>
      <p:sp>
        <p:nvSpPr>
          <p:cNvPr id="376" name="Google Shape;376;p47"/>
          <p:cNvSpPr txBox="1"/>
          <p:nvPr>
            <p:ph idx="1" type="body"/>
          </p:nvPr>
        </p:nvSpPr>
        <p:spPr>
          <a:xfrm>
            <a:off x="311700" y="1258675"/>
            <a:ext cx="4653600" cy="1150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rgbClr val="000000"/>
              </a:buClr>
              <a:buSzPts val="1400"/>
              <a:buChar char="●"/>
            </a:pPr>
            <a:r>
              <a:rPr lang="en" sz="1400">
                <a:solidFill>
                  <a:srgbClr val="000000"/>
                </a:solidFill>
              </a:rPr>
              <a:t>Good choice for 2-3 parameters.</a:t>
            </a:r>
            <a:endParaRPr sz="1400">
              <a:solidFill>
                <a:srgbClr val="000000"/>
              </a:solidFill>
            </a:endParaRPr>
          </a:p>
          <a:p>
            <a:pPr indent="-317500" lvl="0" marL="457200" rtl="0" algn="l">
              <a:spcBef>
                <a:spcPts val="0"/>
              </a:spcBef>
              <a:spcAft>
                <a:spcPts val="0"/>
              </a:spcAft>
              <a:buClr>
                <a:srgbClr val="000000"/>
              </a:buClr>
              <a:buSzPts val="1400"/>
              <a:buChar char="●"/>
            </a:pPr>
            <a:r>
              <a:rPr lang="en" sz="1400">
                <a:solidFill>
                  <a:srgbClr val="000000"/>
                </a:solidFill>
              </a:rPr>
              <a:t>For evaluate the parameters over a set of values. </a:t>
            </a:r>
            <a:endParaRPr sz="1400">
              <a:solidFill>
                <a:srgbClr val="000000"/>
              </a:solidFill>
            </a:endParaRPr>
          </a:p>
          <a:p>
            <a:pPr indent="-317500" lvl="0" marL="457200" rtl="0" algn="l">
              <a:spcBef>
                <a:spcPts val="0"/>
              </a:spcBef>
              <a:spcAft>
                <a:spcPts val="0"/>
              </a:spcAft>
              <a:buClr>
                <a:srgbClr val="000000"/>
              </a:buClr>
              <a:buSzPts val="1400"/>
              <a:buChar char="●"/>
            </a:pPr>
            <a:r>
              <a:rPr lang="en" sz="1400">
                <a:solidFill>
                  <a:srgbClr val="000000"/>
                </a:solidFill>
              </a:rPr>
              <a:t>It will try all combination of values.</a:t>
            </a:r>
            <a:endParaRPr sz="1400">
              <a:solidFill>
                <a:srgbClr val="000000"/>
              </a:solidFill>
            </a:endParaRPr>
          </a:p>
          <a:p>
            <a:pPr indent="-317500" lvl="0" marL="457200" rtl="0" algn="l">
              <a:spcBef>
                <a:spcPts val="0"/>
              </a:spcBef>
              <a:spcAft>
                <a:spcPts val="0"/>
              </a:spcAft>
              <a:buClr>
                <a:srgbClr val="000000"/>
              </a:buClr>
              <a:buSzPts val="1400"/>
              <a:buChar char="●"/>
            </a:pPr>
            <a:r>
              <a:rPr lang="en" sz="1400">
                <a:solidFill>
                  <a:srgbClr val="000000"/>
                </a:solidFill>
              </a:rPr>
              <a:t>We choose the combination which has least error. </a:t>
            </a:r>
            <a:endParaRPr sz="1400">
              <a:solidFill>
                <a:srgbClr val="000000"/>
              </a:solidFill>
            </a:endParaRPr>
          </a:p>
          <a:p>
            <a:pPr indent="0" lvl="0" marL="457200" rtl="0" algn="l">
              <a:spcBef>
                <a:spcPts val="1600"/>
              </a:spcBef>
              <a:spcAft>
                <a:spcPts val="0"/>
              </a:spcAft>
              <a:buNone/>
            </a:pPr>
            <a:r>
              <a:t/>
            </a:r>
            <a:endParaRPr sz="1500">
              <a:solidFill>
                <a:srgbClr val="000000"/>
              </a:solidFill>
            </a:endParaRPr>
          </a:p>
          <a:p>
            <a:pPr indent="0" lvl="0" marL="457200" rtl="0" algn="l">
              <a:spcBef>
                <a:spcPts val="1600"/>
              </a:spcBef>
              <a:spcAft>
                <a:spcPts val="1600"/>
              </a:spcAft>
              <a:buNone/>
            </a:pPr>
            <a:r>
              <a:rPr lang="en"/>
              <a:t>.</a:t>
            </a:r>
            <a:endParaRPr/>
          </a:p>
        </p:txBody>
      </p:sp>
      <p:pic>
        <p:nvPicPr>
          <p:cNvPr id="377" name="Google Shape;377;p47"/>
          <p:cNvPicPr preferRelativeResize="0"/>
          <p:nvPr/>
        </p:nvPicPr>
        <p:blipFill>
          <a:blip r:embed="rId3">
            <a:alphaModFix/>
          </a:blip>
          <a:stretch>
            <a:fillRect/>
          </a:stretch>
        </p:blipFill>
        <p:spPr>
          <a:xfrm>
            <a:off x="5158625" y="1094700"/>
            <a:ext cx="3219375" cy="3638150"/>
          </a:xfrm>
          <a:prstGeom prst="rect">
            <a:avLst/>
          </a:prstGeom>
          <a:noFill/>
          <a:ln>
            <a:noFill/>
          </a:ln>
        </p:spPr>
      </p:pic>
      <p:sp>
        <p:nvSpPr>
          <p:cNvPr id="378" name="Google Shape;378;p47"/>
          <p:cNvSpPr txBox="1"/>
          <p:nvPr/>
        </p:nvSpPr>
        <p:spPr>
          <a:xfrm>
            <a:off x="312900" y="2744625"/>
            <a:ext cx="4651200" cy="1466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600" u="sng"/>
              <a:t>Disadvantages: </a:t>
            </a:r>
            <a:endParaRPr sz="1600" u="sng"/>
          </a:p>
          <a:p>
            <a:pPr indent="-317500" lvl="0" marL="457200" rtl="0" algn="l">
              <a:lnSpc>
                <a:spcPct val="115000"/>
              </a:lnSpc>
              <a:spcBef>
                <a:spcPts val="1600"/>
              </a:spcBef>
              <a:spcAft>
                <a:spcPts val="0"/>
              </a:spcAft>
              <a:buClr>
                <a:srgbClr val="000000"/>
              </a:buClr>
              <a:buSzPts val="1400"/>
              <a:buChar char="●"/>
            </a:pPr>
            <a:r>
              <a:rPr lang="en"/>
              <a:t>Time complexity</a:t>
            </a:r>
            <a:endParaRPr/>
          </a:p>
          <a:p>
            <a:pPr indent="-317500" lvl="0" marL="457200" rtl="0" algn="l">
              <a:lnSpc>
                <a:spcPct val="115000"/>
              </a:lnSpc>
              <a:spcBef>
                <a:spcPts val="0"/>
              </a:spcBef>
              <a:spcAft>
                <a:spcPts val="0"/>
              </a:spcAft>
              <a:buClr>
                <a:srgbClr val="000000"/>
              </a:buClr>
              <a:buSzPts val="1400"/>
              <a:buChar char="●"/>
            </a:pPr>
            <a:r>
              <a:rPr lang="en"/>
              <a:t>Dive deeper</a:t>
            </a:r>
            <a:endParaRPr/>
          </a:p>
          <a:p>
            <a:pPr indent="-330200" lvl="0" marL="457200" rtl="0" algn="l">
              <a:lnSpc>
                <a:spcPct val="115000"/>
              </a:lnSpc>
              <a:spcBef>
                <a:spcPts val="0"/>
              </a:spcBef>
              <a:spcAft>
                <a:spcPts val="0"/>
              </a:spcAft>
              <a:buClr>
                <a:srgbClr val="000000"/>
              </a:buClr>
              <a:buSzPts val="1600"/>
              <a:buChar char="●"/>
            </a:pPr>
            <a:r>
              <a:rPr lang="en"/>
              <a:t>Doesn’t depend on the previous values.</a:t>
            </a:r>
            <a:r>
              <a:rPr lang="en" sz="1500"/>
              <a:t>  </a:t>
            </a:r>
            <a:endParaRPr/>
          </a:p>
        </p:txBody>
      </p:sp>
      <p:sp>
        <p:nvSpPr>
          <p:cNvPr id="379" name="Google Shape;379;p47"/>
          <p:cNvSpPr txBox="1"/>
          <p:nvPr/>
        </p:nvSpPr>
        <p:spPr>
          <a:xfrm>
            <a:off x="78900" y="4781050"/>
            <a:ext cx="8986200" cy="48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50"/>
              <a:t>Reference: </a:t>
            </a:r>
            <a:r>
              <a:rPr lang="en" sz="950" u="sng">
                <a:solidFill>
                  <a:srgbClr val="3D85C6"/>
                </a:solidFill>
                <a:hlinkClick r:id="rId4"/>
              </a:rPr>
              <a:t>https://towardsdatascience.com/a-conceptual-explanation-of-bayesian-model-based-hyperparameter-optimization-for-machine-learning-b8172278050f</a:t>
            </a:r>
            <a:endParaRPr sz="950" u="sng">
              <a:solidFill>
                <a:srgbClr val="3D85C6"/>
              </a:solidFill>
            </a:endParaRPr>
          </a:p>
          <a:p>
            <a:pPr indent="0" lvl="0" marL="0" rtl="0" algn="l">
              <a:spcBef>
                <a:spcPts val="0"/>
              </a:spcBef>
              <a:spcAft>
                <a:spcPts val="0"/>
              </a:spcAft>
              <a:buNone/>
            </a:pPr>
            <a:r>
              <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p48"/>
          <p:cNvSpPr txBox="1"/>
          <p:nvPr>
            <p:ph type="title"/>
          </p:nvPr>
        </p:nvSpPr>
        <p:spPr>
          <a:xfrm>
            <a:off x="311700" y="7907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600">
                <a:solidFill>
                  <a:srgbClr val="000000"/>
                </a:solidFill>
                <a:latin typeface="Calibri"/>
                <a:ea typeface="Calibri"/>
                <a:cs typeface="Calibri"/>
                <a:sym typeface="Calibri"/>
              </a:rPr>
              <a:t>Random search</a:t>
            </a:r>
            <a:endParaRPr b="1" sz="2600">
              <a:solidFill>
                <a:srgbClr val="000000"/>
              </a:solidFill>
              <a:latin typeface="Calibri"/>
              <a:ea typeface="Calibri"/>
              <a:cs typeface="Calibri"/>
              <a:sym typeface="Calibri"/>
            </a:endParaRPr>
          </a:p>
        </p:txBody>
      </p:sp>
      <p:sp>
        <p:nvSpPr>
          <p:cNvPr id="385" name="Google Shape;385;p48"/>
          <p:cNvSpPr txBox="1"/>
          <p:nvPr>
            <p:ph idx="1" type="body"/>
          </p:nvPr>
        </p:nvSpPr>
        <p:spPr>
          <a:xfrm>
            <a:off x="311700" y="1363425"/>
            <a:ext cx="5114700" cy="16641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rgbClr val="000000"/>
              </a:buClr>
              <a:buSzPts val="1400"/>
              <a:buChar char="●"/>
            </a:pPr>
            <a:r>
              <a:rPr lang="en" sz="1400">
                <a:solidFill>
                  <a:srgbClr val="000000"/>
                </a:solidFill>
              </a:rPr>
              <a:t>Works better than grid search.</a:t>
            </a:r>
            <a:endParaRPr sz="1400">
              <a:solidFill>
                <a:srgbClr val="000000"/>
              </a:solidFill>
            </a:endParaRPr>
          </a:p>
          <a:p>
            <a:pPr indent="-317500" lvl="0" marL="457200" rtl="0" algn="l">
              <a:spcBef>
                <a:spcPts val="0"/>
              </a:spcBef>
              <a:spcAft>
                <a:spcPts val="0"/>
              </a:spcAft>
              <a:buClr>
                <a:srgbClr val="000000"/>
              </a:buClr>
              <a:buSzPts val="1400"/>
              <a:buChar char="●"/>
            </a:pPr>
            <a:r>
              <a:rPr lang="en" sz="1400">
                <a:solidFill>
                  <a:srgbClr val="000000"/>
                </a:solidFill>
              </a:rPr>
              <a:t>Randomly selects the combination parameters. </a:t>
            </a:r>
            <a:endParaRPr sz="1400">
              <a:solidFill>
                <a:srgbClr val="000000"/>
              </a:solidFill>
            </a:endParaRPr>
          </a:p>
          <a:p>
            <a:pPr indent="-317500" lvl="0" marL="457200" rtl="0" algn="l">
              <a:spcBef>
                <a:spcPts val="0"/>
              </a:spcBef>
              <a:spcAft>
                <a:spcPts val="0"/>
              </a:spcAft>
              <a:buClr>
                <a:srgbClr val="000000"/>
              </a:buClr>
              <a:buSzPts val="1400"/>
              <a:buChar char="●"/>
            </a:pPr>
            <a:r>
              <a:rPr lang="en" sz="1400">
                <a:solidFill>
                  <a:srgbClr val="000000"/>
                </a:solidFill>
              </a:rPr>
              <a:t>It is good at testing a wide range of values.</a:t>
            </a:r>
            <a:endParaRPr sz="1400">
              <a:solidFill>
                <a:srgbClr val="000000"/>
              </a:solidFill>
            </a:endParaRPr>
          </a:p>
          <a:p>
            <a:pPr indent="-317500" lvl="0" marL="457200" rtl="0" algn="l">
              <a:spcBef>
                <a:spcPts val="0"/>
              </a:spcBef>
              <a:spcAft>
                <a:spcPts val="0"/>
              </a:spcAft>
              <a:buClr>
                <a:srgbClr val="000000"/>
              </a:buClr>
              <a:buSzPts val="1400"/>
              <a:buChar char="●"/>
            </a:pPr>
            <a:r>
              <a:rPr lang="en" sz="1400">
                <a:solidFill>
                  <a:srgbClr val="000000"/>
                </a:solidFill>
              </a:rPr>
              <a:t>Reaches a very good combination very fast.</a:t>
            </a:r>
            <a:endParaRPr sz="1400">
              <a:solidFill>
                <a:srgbClr val="000000"/>
              </a:solidFill>
            </a:endParaRPr>
          </a:p>
          <a:p>
            <a:pPr indent="-317500" lvl="0" marL="457200" rtl="0" algn="l">
              <a:spcBef>
                <a:spcPts val="0"/>
              </a:spcBef>
              <a:spcAft>
                <a:spcPts val="0"/>
              </a:spcAft>
              <a:buClr>
                <a:srgbClr val="000000"/>
              </a:buClr>
              <a:buSzPts val="1400"/>
              <a:buChar char="●"/>
            </a:pPr>
            <a:r>
              <a:rPr lang="en" sz="1400">
                <a:solidFill>
                  <a:srgbClr val="000000"/>
                </a:solidFill>
              </a:rPr>
              <a:t>Randomly samples the search space and evaluates sets from a specified probability distribution. </a:t>
            </a:r>
            <a:endParaRPr sz="1400">
              <a:solidFill>
                <a:srgbClr val="000000"/>
              </a:solidFill>
            </a:endParaRPr>
          </a:p>
        </p:txBody>
      </p:sp>
      <p:pic>
        <p:nvPicPr>
          <p:cNvPr id="386" name="Google Shape;386;p48"/>
          <p:cNvPicPr preferRelativeResize="0"/>
          <p:nvPr/>
        </p:nvPicPr>
        <p:blipFill>
          <a:blip r:embed="rId3">
            <a:alphaModFix/>
          </a:blip>
          <a:stretch>
            <a:fillRect/>
          </a:stretch>
        </p:blipFill>
        <p:spPr>
          <a:xfrm>
            <a:off x="5578850" y="1363425"/>
            <a:ext cx="3082342" cy="3475275"/>
          </a:xfrm>
          <a:prstGeom prst="rect">
            <a:avLst/>
          </a:prstGeom>
          <a:noFill/>
          <a:ln>
            <a:noFill/>
          </a:ln>
        </p:spPr>
      </p:pic>
      <p:sp>
        <p:nvSpPr>
          <p:cNvPr id="387" name="Google Shape;387;p48"/>
          <p:cNvSpPr txBox="1"/>
          <p:nvPr/>
        </p:nvSpPr>
        <p:spPr>
          <a:xfrm>
            <a:off x="398075" y="3174600"/>
            <a:ext cx="4661700" cy="166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u="sng"/>
              <a:t>Disadvantages:</a:t>
            </a:r>
            <a:endParaRPr sz="1600" u="sng"/>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en"/>
              <a:t>Each new guess is independent of previous one. </a:t>
            </a:r>
            <a:endParaRPr/>
          </a:p>
          <a:p>
            <a:pPr indent="-317500" lvl="0" marL="457200" rtl="0" algn="l">
              <a:spcBef>
                <a:spcPts val="0"/>
              </a:spcBef>
              <a:spcAft>
                <a:spcPts val="0"/>
              </a:spcAft>
              <a:buSzPts val="1400"/>
              <a:buChar char="●"/>
            </a:pPr>
            <a:r>
              <a:rPr lang="en"/>
              <a:t>It doesn’t give guarantee that the obtained parameter combination is the best. </a:t>
            </a:r>
            <a:endParaRPr/>
          </a:p>
        </p:txBody>
      </p:sp>
      <p:sp>
        <p:nvSpPr>
          <p:cNvPr id="388" name="Google Shape;388;p48"/>
          <p:cNvSpPr txBox="1"/>
          <p:nvPr/>
        </p:nvSpPr>
        <p:spPr>
          <a:xfrm>
            <a:off x="78900" y="4781050"/>
            <a:ext cx="8986200" cy="48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50"/>
              <a:t>Reference: </a:t>
            </a:r>
            <a:r>
              <a:rPr lang="en" sz="950" u="sng">
                <a:solidFill>
                  <a:srgbClr val="3D85C6"/>
                </a:solidFill>
                <a:hlinkClick r:id="rId4"/>
              </a:rPr>
              <a:t>https://towardsdatascience.com/a-conceptual-explanation-of-bayesian-model-based-hyperparameter-optimization-for-machine-learning-b8172278050f</a:t>
            </a:r>
            <a:endParaRPr sz="950" u="sng">
              <a:solidFill>
                <a:srgbClr val="3D85C6"/>
              </a:solidFill>
            </a:endParaRPr>
          </a:p>
          <a:p>
            <a:pPr indent="0" lvl="0" marL="0" rtl="0" algn="l">
              <a:spcBef>
                <a:spcPts val="0"/>
              </a:spcBef>
              <a:spcAft>
                <a:spcPts val="0"/>
              </a:spcAft>
              <a:buNone/>
            </a:pPr>
            <a:r>
              <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sp>
        <p:nvSpPr>
          <p:cNvPr id="393" name="Google Shape;393;p49"/>
          <p:cNvSpPr txBox="1"/>
          <p:nvPr>
            <p:ph type="title"/>
          </p:nvPr>
        </p:nvSpPr>
        <p:spPr>
          <a:xfrm>
            <a:off x="311700" y="7278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600">
                <a:solidFill>
                  <a:srgbClr val="000000"/>
                </a:solidFill>
                <a:latin typeface="Calibri"/>
                <a:ea typeface="Calibri"/>
                <a:cs typeface="Calibri"/>
                <a:sym typeface="Calibri"/>
              </a:rPr>
              <a:t>Bayesian model-based optimization</a:t>
            </a:r>
            <a:endParaRPr b="1" sz="2600">
              <a:solidFill>
                <a:srgbClr val="000000"/>
              </a:solidFill>
              <a:latin typeface="Calibri"/>
              <a:ea typeface="Calibri"/>
              <a:cs typeface="Calibri"/>
              <a:sym typeface="Calibri"/>
            </a:endParaRPr>
          </a:p>
        </p:txBody>
      </p:sp>
      <p:sp>
        <p:nvSpPr>
          <p:cNvPr id="394" name="Google Shape;394;p49"/>
          <p:cNvSpPr txBox="1"/>
          <p:nvPr>
            <p:ph idx="1" type="body"/>
          </p:nvPr>
        </p:nvSpPr>
        <p:spPr>
          <a:xfrm>
            <a:off x="311700" y="1300575"/>
            <a:ext cx="4806900" cy="34164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rgbClr val="000000"/>
              </a:buClr>
              <a:buSzPts val="1400"/>
              <a:buChar char="●"/>
            </a:pPr>
            <a:r>
              <a:rPr lang="en" sz="1400">
                <a:solidFill>
                  <a:srgbClr val="000000"/>
                </a:solidFill>
              </a:rPr>
              <a:t>Number of trials are </a:t>
            </a:r>
            <a:r>
              <a:rPr lang="en" sz="1400">
                <a:solidFill>
                  <a:srgbClr val="000000"/>
                </a:solidFill>
              </a:rPr>
              <a:t>comparatively</a:t>
            </a:r>
            <a:r>
              <a:rPr lang="en" sz="1400">
                <a:solidFill>
                  <a:srgbClr val="000000"/>
                </a:solidFill>
              </a:rPr>
              <a:t> less. </a:t>
            </a:r>
            <a:endParaRPr sz="1400">
              <a:solidFill>
                <a:srgbClr val="000000"/>
              </a:solidFill>
            </a:endParaRPr>
          </a:p>
          <a:p>
            <a:pPr indent="-317500" lvl="0" marL="457200" rtl="0" algn="l">
              <a:spcBef>
                <a:spcPts val="0"/>
              </a:spcBef>
              <a:spcAft>
                <a:spcPts val="0"/>
              </a:spcAft>
              <a:buClr>
                <a:srgbClr val="000000"/>
              </a:buClr>
              <a:buSzPts val="1400"/>
              <a:buChar char="●"/>
            </a:pPr>
            <a:r>
              <a:rPr lang="en" sz="1400">
                <a:solidFill>
                  <a:srgbClr val="000000"/>
                </a:solidFill>
              </a:rPr>
              <a:t>Uses bayesian optimization algorithm. </a:t>
            </a:r>
            <a:endParaRPr sz="1400">
              <a:solidFill>
                <a:srgbClr val="000000"/>
              </a:solidFill>
            </a:endParaRPr>
          </a:p>
          <a:p>
            <a:pPr indent="-317500" lvl="0" marL="457200" rtl="0" algn="l">
              <a:spcBef>
                <a:spcPts val="0"/>
              </a:spcBef>
              <a:spcAft>
                <a:spcPts val="0"/>
              </a:spcAft>
              <a:buClr>
                <a:srgbClr val="000000"/>
              </a:buClr>
              <a:buSzPts val="1400"/>
              <a:buChar char="●"/>
            </a:pPr>
            <a:r>
              <a:rPr lang="en" sz="1400">
                <a:solidFill>
                  <a:srgbClr val="000000"/>
                </a:solidFill>
              </a:rPr>
              <a:t>Keeps track of past evaluation results.</a:t>
            </a:r>
            <a:endParaRPr sz="1400">
              <a:solidFill>
                <a:srgbClr val="000000"/>
              </a:solidFill>
            </a:endParaRPr>
          </a:p>
          <a:p>
            <a:pPr indent="-317500" lvl="0" marL="457200" rtl="0" algn="l">
              <a:spcBef>
                <a:spcPts val="0"/>
              </a:spcBef>
              <a:spcAft>
                <a:spcPts val="0"/>
              </a:spcAft>
              <a:buClr>
                <a:srgbClr val="000000"/>
              </a:buClr>
              <a:buSzPts val="1400"/>
              <a:buChar char="●"/>
            </a:pPr>
            <a:r>
              <a:rPr lang="en" sz="1400">
                <a:solidFill>
                  <a:srgbClr val="000000"/>
                </a:solidFill>
              </a:rPr>
              <a:t>Builds the </a:t>
            </a:r>
            <a:r>
              <a:rPr lang="en" sz="1400">
                <a:solidFill>
                  <a:srgbClr val="000000"/>
                </a:solidFill>
              </a:rPr>
              <a:t>probabilistic model of objective function called surrogate function.</a:t>
            </a:r>
            <a:endParaRPr sz="1400">
              <a:solidFill>
                <a:srgbClr val="000000"/>
              </a:solidFill>
            </a:endParaRPr>
          </a:p>
          <a:p>
            <a:pPr indent="-317500" lvl="1" marL="914400" rtl="0" algn="l">
              <a:spcBef>
                <a:spcPts val="0"/>
              </a:spcBef>
              <a:spcAft>
                <a:spcPts val="0"/>
              </a:spcAft>
              <a:buClr>
                <a:srgbClr val="000000"/>
              </a:buClr>
              <a:buSzPts val="1400"/>
              <a:buChar char="○"/>
            </a:pPr>
            <a:r>
              <a:rPr lang="en">
                <a:solidFill>
                  <a:srgbClr val="000000"/>
                </a:solidFill>
              </a:rPr>
              <a:t>These powerful techniques can be implemented easily in python libraries like</a:t>
            </a:r>
            <a:r>
              <a:rPr b="1" lang="en">
                <a:solidFill>
                  <a:srgbClr val="000000"/>
                </a:solidFill>
              </a:rPr>
              <a:t> Hyperopt. </a:t>
            </a:r>
            <a:endParaRPr>
              <a:solidFill>
                <a:srgbClr val="000000"/>
              </a:solidFill>
            </a:endParaRPr>
          </a:p>
          <a:p>
            <a:pPr indent="-317500" lvl="0" marL="457200" rtl="0" algn="l">
              <a:spcBef>
                <a:spcPts val="0"/>
              </a:spcBef>
              <a:spcAft>
                <a:spcPts val="0"/>
              </a:spcAft>
              <a:buClr>
                <a:srgbClr val="000000"/>
              </a:buClr>
              <a:buSzPts val="1400"/>
              <a:buChar char="●"/>
            </a:pPr>
            <a:r>
              <a:rPr lang="en" sz="1400">
                <a:solidFill>
                  <a:srgbClr val="000000"/>
                </a:solidFill>
              </a:rPr>
              <a:t>Spends more time in choosing the next values</a:t>
            </a:r>
            <a:r>
              <a:rPr lang="en" sz="1400">
                <a:solidFill>
                  <a:srgbClr val="000000"/>
                </a:solidFill>
              </a:rPr>
              <a:t> </a:t>
            </a:r>
            <a:endParaRPr sz="1400">
              <a:solidFill>
                <a:srgbClr val="000000"/>
              </a:solidFill>
            </a:endParaRPr>
          </a:p>
          <a:p>
            <a:pPr indent="0" lvl="0" marL="0" rtl="0" algn="l">
              <a:spcBef>
                <a:spcPts val="1600"/>
              </a:spcBef>
              <a:spcAft>
                <a:spcPts val="0"/>
              </a:spcAft>
              <a:buNone/>
            </a:pPr>
            <a:r>
              <a:t/>
            </a:r>
            <a:endParaRPr sz="1400">
              <a:solidFill>
                <a:srgbClr val="000000"/>
              </a:solidFill>
              <a:latin typeface="Calibri"/>
              <a:ea typeface="Calibri"/>
              <a:cs typeface="Calibri"/>
              <a:sym typeface="Calibri"/>
            </a:endParaRPr>
          </a:p>
          <a:p>
            <a:pPr indent="0" lvl="0" marL="0" rtl="0" algn="l">
              <a:spcBef>
                <a:spcPts val="1600"/>
              </a:spcBef>
              <a:spcAft>
                <a:spcPts val="1600"/>
              </a:spcAft>
              <a:buNone/>
            </a:pPr>
            <a:r>
              <a:t/>
            </a:r>
            <a:endParaRPr sz="1400">
              <a:solidFill>
                <a:srgbClr val="000000"/>
              </a:solidFill>
              <a:latin typeface="Calibri"/>
              <a:ea typeface="Calibri"/>
              <a:cs typeface="Calibri"/>
              <a:sym typeface="Calibri"/>
            </a:endParaRPr>
          </a:p>
        </p:txBody>
      </p:sp>
      <p:pic>
        <p:nvPicPr>
          <p:cNvPr id="395" name="Google Shape;395;p49"/>
          <p:cNvPicPr preferRelativeResize="0"/>
          <p:nvPr/>
        </p:nvPicPr>
        <p:blipFill>
          <a:blip r:embed="rId3">
            <a:alphaModFix/>
          </a:blip>
          <a:stretch>
            <a:fillRect/>
          </a:stretch>
        </p:blipFill>
        <p:spPr>
          <a:xfrm>
            <a:off x="5364775" y="836275"/>
            <a:ext cx="3779225" cy="2741275"/>
          </a:xfrm>
          <a:prstGeom prst="rect">
            <a:avLst/>
          </a:prstGeom>
          <a:noFill/>
          <a:ln>
            <a:noFill/>
          </a:ln>
        </p:spPr>
      </p:pic>
      <p:pic>
        <p:nvPicPr>
          <p:cNvPr id="396" name="Google Shape;396;p49"/>
          <p:cNvPicPr preferRelativeResize="0"/>
          <p:nvPr/>
        </p:nvPicPr>
        <p:blipFill>
          <a:blip r:embed="rId4">
            <a:alphaModFix/>
          </a:blip>
          <a:stretch>
            <a:fillRect/>
          </a:stretch>
        </p:blipFill>
        <p:spPr>
          <a:xfrm>
            <a:off x="6303013" y="3745425"/>
            <a:ext cx="2095500" cy="971550"/>
          </a:xfrm>
          <a:prstGeom prst="rect">
            <a:avLst/>
          </a:prstGeom>
          <a:noFill/>
          <a:ln>
            <a:noFill/>
          </a:ln>
        </p:spPr>
      </p:pic>
      <p:sp>
        <p:nvSpPr>
          <p:cNvPr id="397" name="Google Shape;397;p49"/>
          <p:cNvSpPr txBox="1"/>
          <p:nvPr/>
        </p:nvSpPr>
        <p:spPr>
          <a:xfrm>
            <a:off x="-29400" y="4794175"/>
            <a:ext cx="9202800" cy="27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50"/>
              <a:t>Reference:</a:t>
            </a:r>
            <a:r>
              <a:rPr lang="en" sz="950">
                <a:solidFill>
                  <a:srgbClr val="3D85C6"/>
                </a:solidFill>
              </a:rPr>
              <a:t> </a:t>
            </a:r>
            <a:r>
              <a:rPr lang="en" sz="950" u="sng">
                <a:solidFill>
                  <a:srgbClr val="3D85C6"/>
                </a:solidFill>
                <a:hlinkClick r:id="rId5"/>
              </a:rPr>
              <a:t>https://towardsdatascience.com/a-conceptual-explanation-of-bayesian-model-based-hyperparameter-optimization-for-machine-learning-b8172278050f</a:t>
            </a:r>
            <a:endParaRPr b="1" sz="950">
              <a:solidFill>
                <a:srgbClr val="3D85C6"/>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p50"/>
          <p:cNvSpPr txBox="1"/>
          <p:nvPr>
            <p:ph type="title"/>
          </p:nvPr>
        </p:nvSpPr>
        <p:spPr>
          <a:xfrm>
            <a:off x="1270125" y="1834800"/>
            <a:ext cx="6724200" cy="1473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8900">
                <a:solidFill>
                  <a:srgbClr val="000000"/>
                </a:solidFill>
              </a:rPr>
              <a:t>Thank You</a:t>
            </a:r>
            <a:endParaRPr b="1" sz="8900">
              <a:solidFill>
                <a:srgbClr val="000000"/>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
        <p:nvSpPr>
          <p:cNvPr id="407" name="Google Shape;407;p51"/>
          <p:cNvSpPr txBox="1"/>
          <p:nvPr>
            <p:ph type="ctrTitle"/>
          </p:nvPr>
        </p:nvSpPr>
        <p:spPr>
          <a:xfrm>
            <a:off x="311700" y="726100"/>
            <a:ext cx="8520600" cy="678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5200"/>
              <a:buNone/>
            </a:pPr>
            <a:r>
              <a:rPr b="1" lang="en" sz="3000">
                <a:solidFill>
                  <a:srgbClr val="000000"/>
                </a:solidFill>
                <a:latin typeface="Calibri"/>
                <a:ea typeface="Calibri"/>
                <a:cs typeface="Calibri"/>
                <a:sym typeface="Calibri"/>
              </a:rPr>
              <a:t>How Gradient Descent Works?</a:t>
            </a:r>
            <a:endParaRPr b="1" sz="3000">
              <a:solidFill>
                <a:srgbClr val="000000"/>
              </a:solidFill>
              <a:latin typeface="Calibri"/>
              <a:ea typeface="Calibri"/>
              <a:cs typeface="Calibri"/>
              <a:sym typeface="Calibri"/>
            </a:endParaRPr>
          </a:p>
        </p:txBody>
      </p:sp>
      <p:sp>
        <p:nvSpPr>
          <p:cNvPr id="408" name="Google Shape;408;p51"/>
          <p:cNvSpPr txBox="1"/>
          <p:nvPr/>
        </p:nvSpPr>
        <p:spPr>
          <a:xfrm>
            <a:off x="7953875" y="4817850"/>
            <a:ext cx="2395200" cy="15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666666"/>
                </a:solidFill>
                <a:latin typeface="Calibri"/>
                <a:ea typeface="Calibri"/>
                <a:cs typeface="Calibri"/>
                <a:sym typeface="Calibri"/>
              </a:rPr>
              <a:t>#sg_agile_squad</a:t>
            </a:r>
            <a:endParaRPr b="0" i="0" sz="1200" u="none" cap="none" strike="noStrike">
              <a:solidFill>
                <a:srgbClr val="666666"/>
              </a:solidFill>
              <a:latin typeface="Calibri"/>
              <a:ea typeface="Calibri"/>
              <a:cs typeface="Calibri"/>
              <a:sym typeface="Calibri"/>
            </a:endParaRPr>
          </a:p>
        </p:txBody>
      </p:sp>
      <p:pic>
        <p:nvPicPr>
          <p:cNvPr id="409" name="Google Shape;409;p51"/>
          <p:cNvPicPr preferRelativeResize="0"/>
          <p:nvPr/>
        </p:nvPicPr>
        <p:blipFill rotWithShape="1">
          <a:blip r:embed="rId3">
            <a:alphaModFix/>
          </a:blip>
          <a:srcRect b="0" l="0" r="0" t="0"/>
          <a:stretch/>
        </p:blipFill>
        <p:spPr>
          <a:xfrm>
            <a:off x="954413" y="2323475"/>
            <a:ext cx="1971675" cy="742950"/>
          </a:xfrm>
          <a:prstGeom prst="rect">
            <a:avLst/>
          </a:prstGeom>
          <a:noFill/>
          <a:ln>
            <a:noFill/>
          </a:ln>
        </p:spPr>
      </p:pic>
      <p:pic>
        <p:nvPicPr>
          <p:cNvPr id="410" name="Google Shape;410;p51"/>
          <p:cNvPicPr preferRelativeResize="0"/>
          <p:nvPr/>
        </p:nvPicPr>
        <p:blipFill rotWithShape="1">
          <a:blip r:embed="rId4">
            <a:alphaModFix/>
          </a:blip>
          <a:srcRect b="0" l="0" r="0" t="0"/>
          <a:stretch/>
        </p:blipFill>
        <p:spPr>
          <a:xfrm>
            <a:off x="987763" y="3406213"/>
            <a:ext cx="1905000" cy="1038225"/>
          </a:xfrm>
          <a:prstGeom prst="rect">
            <a:avLst/>
          </a:prstGeom>
          <a:noFill/>
          <a:ln>
            <a:noFill/>
          </a:ln>
        </p:spPr>
      </p:pic>
      <p:pic>
        <p:nvPicPr>
          <p:cNvPr id="411" name="Google Shape;411;p51"/>
          <p:cNvPicPr preferRelativeResize="0"/>
          <p:nvPr/>
        </p:nvPicPr>
        <p:blipFill rotWithShape="1">
          <a:blip r:embed="rId5">
            <a:alphaModFix/>
          </a:blip>
          <a:srcRect b="0" l="0" r="0" t="0"/>
          <a:stretch/>
        </p:blipFill>
        <p:spPr>
          <a:xfrm>
            <a:off x="3403325" y="2079825"/>
            <a:ext cx="5312899" cy="2609850"/>
          </a:xfrm>
          <a:prstGeom prst="rect">
            <a:avLst/>
          </a:prstGeom>
          <a:noFill/>
          <a:ln>
            <a:noFill/>
          </a:ln>
        </p:spPr>
      </p:pic>
      <p:sp>
        <p:nvSpPr>
          <p:cNvPr id="412" name="Google Shape;412;p51"/>
          <p:cNvSpPr txBox="1"/>
          <p:nvPr/>
        </p:nvSpPr>
        <p:spPr>
          <a:xfrm>
            <a:off x="311700" y="203200"/>
            <a:ext cx="4229100" cy="40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t>Additional Material</a:t>
            </a:r>
            <a:endParaRPr sz="30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9"/>
                                        </p:tgtEl>
                                        <p:attrNameLst>
                                          <p:attrName>style.visibility</p:attrName>
                                        </p:attrNameLst>
                                      </p:cBhvr>
                                      <p:to>
                                        <p:strVal val="visible"/>
                                      </p:to>
                                    </p:set>
                                    <p:animEffect filter="fade" transition="in">
                                      <p:cBhvr>
                                        <p:cTn dur="1000"/>
                                        <p:tgtEl>
                                          <p:spTgt spid="40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0"/>
                                        </p:tgtEl>
                                        <p:attrNameLst>
                                          <p:attrName>style.visibility</p:attrName>
                                        </p:attrNameLst>
                                      </p:cBhvr>
                                      <p:to>
                                        <p:strVal val="visible"/>
                                      </p:to>
                                    </p:set>
                                    <p:animEffect filter="fade" transition="in">
                                      <p:cBhvr>
                                        <p:cTn dur="1000"/>
                                        <p:tgtEl>
                                          <p:spTgt spid="41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1"/>
                                        </p:tgtEl>
                                        <p:attrNameLst>
                                          <p:attrName>style.visibility</p:attrName>
                                        </p:attrNameLst>
                                      </p:cBhvr>
                                      <p:to>
                                        <p:strVal val="visible"/>
                                      </p:to>
                                    </p:set>
                                    <p:animEffect filter="fade" transition="in">
                                      <p:cBhvr>
                                        <p:cTn dur="1000"/>
                                        <p:tgtEl>
                                          <p:spTgt spid="41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sp>
        <p:nvSpPr>
          <p:cNvPr id="77" name="Google Shape;77;p16"/>
          <p:cNvSpPr txBox="1"/>
          <p:nvPr>
            <p:ph type="title"/>
          </p:nvPr>
        </p:nvSpPr>
        <p:spPr>
          <a:xfrm>
            <a:off x="222800" y="7498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000000"/>
                </a:solidFill>
              </a:rPr>
              <a:t>Learning Mechanisms</a:t>
            </a:r>
            <a:endParaRPr b="1">
              <a:solidFill>
                <a:srgbClr val="000000"/>
              </a:solidFill>
            </a:endParaRPr>
          </a:p>
        </p:txBody>
      </p:sp>
      <p:sp>
        <p:nvSpPr>
          <p:cNvPr id="78" name="Google Shape;78;p16"/>
          <p:cNvSpPr txBox="1"/>
          <p:nvPr>
            <p:ph idx="1" type="body"/>
          </p:nvPr>
        </p:nvSpPr>
        <p:spPr>
          <a:xfrm>
            <a:off x="164450" y="1254100"/>
            <a:ext cx="8520600" cy="513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000000"/>
                </a:solidFill>
              </a:rPr>
              <a:t>Four</a:t>
            </a:r>
            <a:r>
              <a:rPr b="1" lang="en">
                <a:solidFill>
                  <a:srgbClr val="000000"/>
                </a:solidFill>
              </a:rPr>
              <a:t> basic learning rules:</a:t>
            </a:r>
            <a:endParaRPr b="1">
              <a:solidFill>
                <a:srgbClr val="000000"/>
              </a:solidFill>
            </a:endParaRPr>
          </a:p>
          <a:p>
            <a:pPr indent="0" lvl="0" marL="0" rtl="0" algn="l">
              <a:spcBef>
                <a:spcPts val="1600"/>
              </a:spcBef>
              <a:spcAft>
                <a:spcPts val="1600"/>
              </a:spcAft>
              <a:buNone/>
            </a:pPr>
            <a:r>
              <a:t/>
            </a:r>
            <a:endParaRPr>
              <a:solidFill>
                <a:srgbClr val="000000"/>
              </a:solidFill>
            </a:endParaRPr>
          </a:p>
        </p:txBody>
      </p:sp>
      <p:sp>
        <p:nvSpPr>
          <p:cNvPr id="79" name="Google Shape;79;p16"/>
          <p:cNvSpPr txBox="1"/>
          <p:nvPr/>
        </p:nvSpPr>
        <p:spPr>
          <a:xfrm>
            <a:off x="222800" y="2275213"/>
            <a:ext cx="3480900" cy="388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800"/>
              <a:t>Memory Based Learning</a:t>
            </a:r>
            <a:endParaRPr sz="1800"/>
          </a:p>
        </p:txBody>
      </p:sp>
      <p:sp>
        <p:nvSpPr>
          <p:cNvPr id="80" name="Google Shape;80;p16"/>
          <p:cNvSpPr txBox="1"/>
          <p:nvPr/>
        </p:nvSpPr>
        <p:spPr>
          <a:xfrm>
            <a:off x="222800" y="2751725"/>
            <a:ext cx="3480900" cy="388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800"/>
              <a:t>Hebbian learning</a:t>
            </a:r>
            <a:endParaRPr sz="1800"/>
          </a:p>
        </p:txBody>
      </p:sp>
      <p:sp>
        <p:nvSpPr>
          <p:cNvPr id="81" name="Google Shape;81;p16"/>
          <p:cNvSpPr txBox="1"/>
          <p:nvPr/>
        </p:nvSpPr>
        <p:spPr>
          <a:xfrm>
            <a:off x="222800" y="3285238"/>
            <a:ext cx="3480900" cy="388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800"/>
              <a:t>Competitive learning</a:t>
            </a:r>
            <a:endParaRPr/>
          </a:p>
        </p:txBody>
      </p:sp>
      <p:sp>
        <p:nvSpPr>
          <p:cNvPr id="82" name="Google Shape;82;p16"/>
          <p:cNvSpPr txBox="1"/>
          <p:nvPr/>
        </p:nvSpPr>
        <p:spPr>
          <a:xfrm>
            <a:off x="4572000" y="3233650"/>
            <a:ext cx="3480900" cy="38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16"/>
          <p:cNvSpPr txBox="1"/>
          <p:nvPr/>
        </p:nvSpPr>
        <p:spPr>
          <a:xfrm>
            <a:off x="222800" y="1798700"/>
            <a:ext cx="3480900" cy="388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800"/>
              <a:t>Error-Correction learning</a:t>
            </a:r>
            <a:endParaRPr sz="1800"/>
          </a:p>
        </p:txBody>
      </p:sp>
      <p:sp>
        <p:nvSpPr>
          <p:cNvPr id="84" name="Google Shape;84;p16"/>
          <p:cNvSpPr txBox="1"/>
          <p:nvPr/>
        </p:nvSpPr>
        <p:spPr>
          <a:xfrm>
            <a:off x="1701800" y="4635500"/>
            <a:ext cx="6032700" cy="34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source:</a:t>
            </a:r>
            <a:r>
              <a:rPr lang="en" u="sng">
                <a:solidFill>
                  <a:schemeClr val="hlink"/>
                </a:solidFill>
                <a:hlinkClick r:id="rId3"/>
              </a:rPr>
              <a:t>https://www.youtube.com/watch?v=O4rU2pImSeo&amp;t=1088s</a:t>
            </a:r>
            <a:r>
              <a:rPr lang="en"/>
              <a:t>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83"/>
                                        </p:tgtEl>
                                        <p:attrNameLst>
                                          <p:attrName>style.visibility</p:attrName>
                                        </p:attrNameLst>
                                      </p:cBhvr>
                                      <p:to>
                                        <p:strVal val="visible"/>
                                      </p:to>
                                    </p:set>
                                    <p:anim calcmode="lin" valueType="num">
                                      <p:cBhvr additive="base">
                                        <p:cTn dur="1000"/>
                                        <p:tgtEl>
                                          <p:spTgt spid="83"/>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79"/>
                                        </p:tgtEl>
                                        <p:attrNameLst>
                                          <p:attrName>style.visibility</p:attrName>
                                        </p:attrNameLst>
                                      </p:cBhvr>
                                      <p:to>
                                        <p:strVal val="visible"/>
                                      </p:to>
                                    </p:set>
                                    <p:anim calcmode="lin" valueType="num">
                                      <p:cBhvr additive="base">
                                        <p:cTn dur="1000"/>
                                        <p:tgtEl>
                                          <p:spTgt spid="79"/>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80"/>
                                        </p:tgtEl>
                                        <p:attrNameLst>
                                          <p:attrName>style.visibility</p:attrName>
                                        </p:attrNameLst>
                                      </p:cBhvr>
                                      <p:to>
                                        <p:strVal val="visible"/>
                                      </p:to>
                                    </p:set>
                                    <p:anim calcmode="lin" valueType="num">
                                      <p:cBhvr additive="base">
                                        <p:cTn dur="1000"/>
                                        <p:tgtEl>
                                          <p:spTgt spid="80"/>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81"/>
                                        </p:tgtEl>
                                        <p:attrNameLst>
                                          <p:attrName>style.visibility</p:attrName>
                                        </p:attrNameLst>
                                      </p:cBhvr>
                                      <p:to>
                                        <p:strVal val="visible"/>
                                      </p:to>
                                    </p:set>
                                    <p:anim calcmode="lin" valueType="num">
                                      <p:cBhvr additive="base">
                                        <p:cTn dur="1000"/>
                                        <p:tgtEl>
                                          <p:spTgt spid="81"/>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sp>
        <p:nvSpPr>
          <p:cNvPr id="417" name="Google Shape;417;p52"/>
          <p:cNvSpPr txBox="1"/>
          <p:nvPr>
            <p:ph type="ctrTitle"/>
          </p:nvPr>
        </p:nvSpPr>
        <p:spPr>
          <a:xfrm>
            <a:off x="311700" y="726100"/>
            <a:ext cx="8520600" cy="678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5200"/>
              <a:buNone/>
            </a:pPr>
            <a:r>
              <a:rPr b="1" lang="en" sz="3000">
                <a:solidFill>
                  <a:srgbClr val="000000"/>
                </a:solidFill>
                <a:latin typeface="Calibri"/>
                <a:ea typeface="Calibri"/>
                <a:cs typeface="Calibri"/>
                <a:sym typeface="Calibri"/>
              </a:rPr>
              <a:t>How Gradient Descent Works?</a:t>
            </a:r>
            <a:endParaRPr b="1" sz="3000">
              <a:solidFill>
                <a:srgbClr val="000000"/>
              </a:solidFill>
              <a:latin typeface="Calibri"/>
              <a:ea typeface="Calibri"/>
              <a:cs typeface="Calibri"/>
              <a:sym typeface="Calibri"/>
            </a:endParaRPr>
          </a:p>
        </p:txBody>
      </p:sp>
      <p:sp>
        <p:nvSpPr>
          <p:cNvPr id="418" name="Google Shape;418;p52"/>
          <p:cNvSpPr txBox="1"/>
          <p:nvPr>
            <p:ph idx="1" type="subTitle"/>
          </p:nvPr>
        </p:nvSpPr>
        <p:spPr>
          <a:xfrm>
            <a:off x="311700" y="1383200"/>
            <a:ext cx="8520600" cy="3323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t/>
            </a:r>
            <a:endParaRPr sz="1400">
              <a:solidFill>
                <a:srgbClr val="000000"/>
              </a:solidFill>
              <a:latin typeface="Calibri"/>
              <a:ea typeface="Calibri"/>
              <a:cs typeface="Calibri"/>
              <a:sym typeface="Calibri"/>
            </a:endParaRPr>
          </a:p>
          <a:p>
            <a:pPr indent="0" lvl="0" marL="0" rtl="0" algn="l">
              <a:lnSpc>
                <a:spcPct val="100000"/>
              </a:lnSpc>
              <a:spcBef>
                <a:spcPts val="0"/>
              </a:spcBef>
              <a:spcAft>
                <a:spcPts val="0"/>
              </a:spcAft>
              <a:buSzPts val="2800"/>
              <a:buNone/>
            </a:pPr>
            <a:r>
              <a:t/>
            </a:r>
            <a:endParaRPr sz="1400">
              <a:solidFill>
                <a:srgbClr val="000000"/>
              </a:solidFill>
              <a:latin typeface="Calibri"/>
              <a:ea typeface="Calibri"/>
              <a:cs typeface="Calibri"/>
              <a:sym typeface="Calibri"/>
            </a:endParaRPr>
          </a:p>
          <a:p>
            <a:pPr indent="0" lvl="0" marL="0" rtl="0" algn="l">
              <a:lnSpc>
                <a:spcPct val="100000"/>
              </a:lnSpc>
              <a:spcBef>
                <a:spcPts val="0"/>
              </a:spcBef>
              <a:spcAft>
                <a:spcPts val="0"/>
              </a:spcAft>
              <a:buSzPts val="2800"/>
              <a:buNone/>
            </a:pPr>
            <a:r>
              <a:t/>
            </a:r>
            <a:endParaRPr sz="1400">
              <a:solidFill>
                <a:srgbClr val="000000"/>
              </a:solidFill>
              <a:latin typeface="Calibri"/>
              <a:ea typeface="Calibri"/>
              <a:cs typeface="Calibri"/>
              <a:sym typeface="Calibri"/>
            </a:endParaRPr>
          </a:p>
        </p:txBody>
      </p:sp>
      <p:sp>
        <p:nvSpPr>
          <p:cNvPr id="419" name="Google Shape;419;p52"/>
          <p:cNvSpPr txBox="1"/>
          <p:nvPr/>
        </p:nvSpPr>
        <p:spPr>
          <a:xfrm>
            <a:off x="7953875" y="4817850"/>
            <a:ext cx="2395200" cy="15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666666"/>
                </a:solidFill>
                <a:latin typeface="Calibri"/>
                <a:ea typeface="Calibri"/>
                <a:cs typeface="Calibri"/>
                <a:sym typeface="Calibri"/>
              </a:rPr>
              <a:t>#sg_agile_squad</a:t>
            </a:r>
            <a:endParaRPr b="0" i="0" sz="1200" u="none" cap="none" strike="noStrike">
              <a:solidFill>
                <a:srgbClr val="666666"/>
              </a:solidFill>
              <a:latin typeface="Calibri"/>
              <a:ea typeface="Calibri"/>
              <a:cs typeface="Calibri"/>
              <a:sym typeface="Calibri"/>
            </a:endParaRPr>
          </a:p>
        </p:txBody>
      </p:sp>
      <p:pic>
        <p:nvPicPr>
          <p:cNvPr id="420" name="Google Shape;420;p52"/>
          <p:cNvPicPr preferRelativeResize="0"/>
          <p:nvPr/>
        </p:nvPicPr>
        <p:blipFill rotWithShape="1">
          <a:blip r:embed="rId3">
            <a:alphaModFix/>
          </a:blip>
          <a:srcRect b="0" l="0" r="0" t="0"/>
          <a:stretch/>
        </p:blipFill>
        <p:spPr>
          <a:xfrm>
            <a:off x="701038" y="1668413"/>
            <a:ext cx="3019425" cy="2162175"/>
          </a:xfrm>
          <a:prstGeom prst="rect">
            <a:avLst/>
          </a:prstGeom>
          <a:noFill/>
          <a:ln>
            <a:noFill/>
          </a:ln>
        </p:spPr>
      </p:pic>
      <p:pic>
        <p:nvPicPr>
          <p:cNvPr id="421" name="Google Shape;421;p52"/>
          <p:cNvPicPr preferRelativeResize="0"/>
          <p:nvPr/>
        </p:nvPicPr>
        <p:blipFill rotWithShape="1">
          <a:blip r:embed="rId4">
            <a:alphaModFix/>
          </a:blip>
          <a:srcRect b="0" l="0" r="0" t="0"/>
          <a:stretch/>
        </p:blipFill>
        <p:spPr>
          <a:xfrm>
            <a:off x="701053" y="3830600"/>
            <a:ext cx="3019425" cy="876300"/>
          </a:xfrm>
          <a:prstGeom prst="rect">
            <a:avLst/>
          </a:prstGeom>
          <a:noFill/>
          <a:ln>
            <a:noFill/>
          </a:ln>
        </p:spPr>
      </p:pic>
      <p:pic>
        <p:nvPicPr>
          <p:cNvPr id="422" name="Google Shape;422;p52"/>
          <p:cNvPicPr preferRelativeResize="0"/>
          <p:nvPr/>
        </p:nvPicPr>
        <p:blipFill rotWithShape="1">
          <a:blip r:embed="rId5">
            <a:alphaModFix/>
          </a:blip>
          <a:srcRect b="0" l="0" r="0" t="0"/>
          <a:stretch/>
        </p:blipFill>
        <p:spPr>
          <a:xfrm>
            <a:off x="4025275" y="2049426"/>
            <a:ext cx="4752975" cy="1990725"/>
          </a:xfrm>
          <a:prstGeom prst="rect">
            <a:avLst/>
          </a:prstGeom>
          <a:noFill/>
          <a:ln>
            <a:noFill/>
          </a:ln>
        </p:spPr>
      </p:pic>
      <p:sp>
        <p:nvSpPr>
          <p:cNvPr id="423" name="Google Shape;423;p52"/>
          <p:cNvSpPr txBox="1"/>
          <p:nvPr/>
        </p:nvSpPr>
        <p:spPr>
          <a:xfrm>
            <a:off x="311700" y="203200"/>
            <a:ext cx="4229100" cy="40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t>Additional Material</a:t>
            </a:r>
            <a:endParaRPr sz="30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0"/>
                                        </p:tgtEl>
                                        <p:attrNameLst>
                                          <p:attrName>style.visibility</p:attrName>
                                        </p:attrNameLst>
                                      </p:cBhvr>
                                      <p:to>
                                        <p:strVal val="visible"/>
                                      </p:to>
                                    </p:set>
                                    <p:animEffect filter="fade" transition="in">
                                      <p:cBhvr>
                                        <p:cTn dur="1000"/>
                                        <p:tgtEl>
                                          <p:spTgt spid="420"/>
                                        </p:tgtEl>
                                      </p:cBhvr>
                                    </p:animEffect>
                                  </p:childTnLst>
                                </p:cTn>
                              </p:par>
                              <p:par>
                                <p:cTn fill="hold" nodeType="withEffect" presetClass="entr" presetID="10" presetSubtype="0">
                                  <p:stCondLst>
                                    <p:cond delay="0"/>
                                  </p:stCondLst>
                                  <p:childTnLst>
                                    <p:set>
                                      <p:cBhvr>
                                        <p:cTn dur="1" fill="hold">
                                          <p:stCondLst>
                                            <p:cond delay="0"/>
                                          </p:stCondLst>
                                        </p:cTn>
                                        <p:tgtEl>
                                          <p:spTgt spid="421"/>
                                        </p:tgtEl>
                                        <p:attrNameLst>
                                          <p:attrName>style.visibility</p:attrName>
                                        </p:attrNameLst>
                                      </p:cBhvr>
                                      <p:to>
                                        <p:strVal val="visible"/>
                                      </p:to>
                                    </p:set>
                                    <p:animEffect filter="fade" transition="in">
                                      <p:cBhvr>
                                        <p:cTn dur="1000"/>
                                        <p:tgtEl>
                                          <p:spTgt spid="42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2"/>
                                        </p:tgtEl>
                                        <p:attrNameLst>
                                          <p:attrName>style.visibility</p:attrName>
                                        </p:attrNameLst>
                                      </p:cBhvr>
                                      <p:to>
                                        <p:strVal val="visible"/>
                                      </p:to>
                                    </p:set>
                                    <p:animEffect filter="fade" transition="in">
                                      <p:cBhvr>
                                        <p:cTn dur="1000"/>
                                        <p:tgtEl>
                                          <p:spTgt spid="42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17"/>
          <p:cNvSpPr txBox="1"/>
          <p:nvPr>
            <p:ph type="title"/>
          </p:nvPr>
        </p:nvSpPr>
        <p:spPr>
          <a:xfrm>
            <a:off x="387900" y="5797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rPr>
              <a:t>Different type of Neural Networks</a:t>
            </a:r>
            <a:endParaRPr>
              <a:solidFill>
                <a:srgbClr val="000000"/>
              </a:solidFill>
            </a:endParaRPr>
          </a:p>
        </p:txBody>
      </p:sp>
      <p:sp>
        <p:nvSpPr>
          <p:cNvPr id="90" name="Google Shape;90;p1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rPr>
              <a:t>Densely Connected layers</a:t>
            </a:r>
            <a:endParaRPr>
              <a:solidFill>
                <a:srgbClr val="000000"/>
              </a:solidFill>
            </a:endParaRPr>
          </a:p>
          <a:p>
            <a:pPr indent="0" lvl="0" marL="0" rtl="0" algn="l">
              <a:spcBef>
                <a:spcPts val="1600"/>
              </a:spcBef>
              <a:spcAft>
                <a:spcPts val="0"/>
              </a:spcAft>
              <a:buNone/>
            </a:pPr>
            <a:r>
              <a:rPr lang="en">
                <a:solidFill>
                  <a:srgbClr val="000000"/>
                </a:solidFill>
              </a:rPr>
              <a:t>Convolutional Neural Networks</a:t>
            </a:r>
            <a:endParaRPr>
              <a:solidFill>
                <a:srgbClr val="000000"/>
              </a:solidFill>
            </a:endParaRPr>
          </a:p>
          <a:p>
            <a:pPr indent="0" lvl="0" marL="0" rtl="0" algn="l">
              <a:spcBef>
                <a:spcPts val="1600"/>
              </a:spcBef>
              <a:spcAft>
                <a:spcPts val="0"/>
              </a:spcAft>
              <a:buNone/>
            </a:pPr>
            <a:r>
              <a:rPr lang="en">
                <a:solidFill>
                  <a:srgbClr val="000000"/>
                </a:solidFill>
              </a:rPr>
              <a:t>Recurrent Neural Networks</a:t>
            </a:r>
            <a:endParaRPr>
              <a:solidFill>
                <a:srgbClr val="000000"/>
              </a:solidFill>
            </a:endParaRPr>
          </a:p>
          <a:p>
            <a:pPr indent="0" lvl="0" marL="0" rtl="0" algn="l">
              <a:spcBef>
                <a:spcPts val="1600"/>
              </a:spcBef>
              <a:spcAft>
                <a:spcPts val="0"/>
              </a:spcAft>
              <a:buNone/>
            </a:pPr>
            <a:r>
              <a:rPr lang="en">
                <a:solidFill>
                  <a:srgbClr val="000000"/>
                </a:solidFill>
              </a:rPr>
              <a:t>Probabilistic</a:t>
            </a:r>
            <a:r>
              <a:rPr lang="en">
                <a:solidFill>
                  <a:srgbClr val="000000"/>
                </a:solidFill>
              </a:rPr>
              <a:t> Neural Networks</a:t>
            </a:r>
            <a:endParaRPr>
              <a:solidFill>
                <a:srgbClr val="000000"/>
              </a:solidFill>
            </a:endParaRPr>
          </a:p>
          <a:p>
            <a:pPr indent="0" lvl="0" marL="0" rtl="0" algn="l">
              <a:spcBef>
                <a:spcPts val="1600"/>
              </a:spcBef>
              <a:spcAft>
                <a:spcPts val="0"/>
              </a:spcAft>
              <a:buNone/>
            </a:pPr>
            <a:r>
              <a:rPr lang="en">
                <a:solidFill>
                  <a:srgbClr val="000000"/>
                </a:solidFill>
              </a:rPr>
              <a:t>Deep Belief Networks</a:t>
            </a:r>
            <a:endParaRPr>
              <a:solidFill>
                <a:srgbClr val="000000"/>
              </a:solidFill>
            </a:endParaRPr>
          </a:p>
          <a:p>
            <a:pPr indent="0" lvl="0" marL="0" rtl="0" algn="l">
              <a:spcBef>
                <a:spcPts val="1600"/>
              </a:spcBef>
              <a:spcAft>
                <a:spcPts val="1600"/>
              </a:spcAft>
              <a:buNone/>
            </a:pPr>
            <a:r>
              <a:rPr lang="en">
                <a:solidFill>
                  <a:srgbClr val="000000"/>
                </a:solidFill>
              </a:rPr>
              <a:t>Spiking Neural Networks</a:t>
            </a:r>
            <a:endParaRPr>
              <a:solidFill>
                <a:srgbClr val="000000"/>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pic>
        <p:nvPicPr>
          <p:cNvPr id="95" name="Google Shape;95;p18"/>
          <p:cNvPicPr preferRelativeResize="0"/>
          <p:nvPr/>
        </p:nvPicPr>
        <p:blipFill>
          <a:blip r:embed="rId3">
            <a:alphaModFix/>
          </a:blip>
          <a:stretch>
            <a:fillRect/>
          </a:stretch>
        </p:blipFill>
        <p:spPr>
          <a:xfrm>
            <a:off x="0" y="749300"/>
            <a:ext cx="4514850" cy="3213100"/>
          </a:xfrm>
          <a:prstGeom prst="rect">
            <a:avLst/>
          </a:prstGeom>
          <a:noFill/>
          <a:ln>
            <a:noFill/>
          </a:ln>
        </p:spPr>
      </p:pic>
      <p:pic>
        <p:nvPicPr>
          <p:cNvPr id="96" name="Google Shape;96;p18"/>
          <p:cNvPicPr preferRelativeResize="0"/>
          <p:nvPr/>
        </p:nvPicPr>
        <p:blipFill>
          <a:blip r:embed="rId4">
            <a:alphaModFix/>
          </a:blip>
          <a:stretch>
            <a:fillRect/>
          </a:stretch>
        </p:blipFill>
        <p:spPr>
          <a:xfrm>
            <a:off x="4514850" y="749300"/>
            <a:ext cx="4514850" cy="3098800"/>
          </a:xfrm>
          <a:prstGeom prst="rect">
            <a:avLst/>
          </a:prstGeom>
          <a:noFill/>
          <a:ln>
            <a:noFill/>
          </a:ln>
        </p:spPr>
      </p:pic>
      <p:sp>
        <p:nvSpPr>
          <p:cNvPr id="97" name="Google Shape;97;p18"/>
          <p:cNvSpPr txBox="1"/>
          <p:nvPr/>
        </p:nvSpPr>
        <p:spPr>
          <a:xfrm>
            <a:off x="355650" y="4025900"/>
            <a:ext cx="8432700" cy="102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Source : </a:t>
            </a:r>
            <a:r>
              <a:rPr lang="en" u="sng">
                <a:solidFill>
                  <a:schemeClr val="hlink"/>
                </a:solidFill>
                <a:hlinkClick r:id="rId5"/>
              </a:rPr>
              <a:t>https://math.stackexchange.com/questions/2048722/a-name-for-layered-directed-graph-as-in-a-fully-connected-neural-network</a:t>
            </a:r>
            <a:r>
              <a:rPr lang="en"/>
              <a:t> </a:t>
            </a:r>
            <a:endParaRPr/>
          </a:p>
          <a:p>
            <a:pPr indent="0" lvl="0" marL="0" rtl="0" algn="l">
              <a:spcBef>
                <a:spcPts val="0"/>
              </a:spcBef>
              <a:spcAft>
                <a:spcPts val="0"/>
              </a:spcAft>
              <a:buNone/>
            </a:pPr>
            <a:r>
              <a:rPr lang="en" u="sng">
                <a:solidFill>
                  <a:schemeClr val="hlink"/>
                </a:solidFill>
                <a:hlinkClick r:id="rId6"/>
              </a:rPr>
              <a:t>https://www.slideshare.net/lostleaves/deep-learning-behind-prisma-66647472</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19"/>
          <p:cNvSpPr txBox="1"/>
          <p:nvPr/>
        </p:nvSpPr>
        <p:spPr>
          <a:xfrm>
            <a:off x="433050" y="846875"/>
            <a:ext cx="8277900" cy="78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t>Activation Function</a:t>
            </a:r>
            <a:endParaRPr sz="2800"/>
          </a:p>
        </p:txBody>
      </p:sp>
      <p:sp>
        <p:nvSpPr>
          <p:cNvPr id="103" name="Google Shape;103;p19"/>
          <p:cNvSpPr txBox="1"/>
          <p:nvPr/>
        </p:nvSpPr>
        <p:spPr>
          <a:xfrm>
            <a:off x="291000" y="3581675"/>
            <a:ext cx="8562000" cy="14304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SzPts val="1800"/>
              <a:buChar char="●"/>
            </a:pPr>
            <a:r>
              <a:rPr lang="en" sz="1800"/>
              <a:t>Mathematical equations that determine the output of a neural network. </a:t>
            </a:r>
            <a:endParaRPr sz="1800"/>
          </a:p>
          <a:p>
            <a:pPr indent="-342900" lvl="0" marL="457200" rtl="0" algn="l">
              <a:lnSpc>
                <a:spcPct val="150000"/>
              </a:lnSpc>
              <a:spcBef>
                <a:spcPts val="0"/>
              </a:spcBef>
              <a:spcAft>
                <a:spcPts val="0"/>
              </a:spcAft>
              <a:buSzPts val="1800"/>
              <a:buChar char="●"/>
            </a:pPr>
            <a:r>
              <a:rPr lang="en" sz="1800"/>
              <a:t>N</a:t>
            </a:r>
            <a:r>
              <a:rPr lang="en" sz="1800"/>
              <a:t>ormalize the output of each neuron to a range between 1 and 0 or -1 and 1.</a:t>
            </a:r>
            <a:endParaRPr sz="1800"/>
          </a:p>
          <a:p>
            <a:pPr indent="-342900" lvl="0" marL="457200" rtl="0" algn="l">
              <a:lnSpc>
                <a:spcPct val="150000"/>
              </a:lnSpc>
              <a:spcBef>
                <a:spcPts val="0"/>
              </a:spcBef>
              <a:spcAft>
                <a:spcPts val="0"/>
              </a:spcAft>
              <a:buSzPts val="1800"/>
              <a:buChar char="●"/>
            </a:pPr>
            <a:r>
              <a:rPr lang="en" sz="1800"/>
              <a:t>M</a:t>
            </a:r>
            <a:r>
              <a:rPr lang="en" sz="1800"/>
              <a:t>ake the work more </a:t>
            </a:r>
            <a:r>
              <a:rPr lang="en" sz="1800"/>
              <a:t>efficient.</a:t>
            </a:r>
            <a:endParaRPr sz="1800"/>
          </a:p>
        </p:txBody>
      </p:sp>
      <p:pic>
        <p:nvPicPr>
          <p:cNvPr id="104" name="Google Shape;104;p19"/>
          <p:cNvPicPr preferRelativeResize="0"/>
          <p:nvPr/>
        </p:nvPicPr>
        <p:blipFill>
          <a:blip r:embed="rId3">
            <a:alphaModFix/>
          </a:blip>
          <a:stretch>
            <a:fillRect/>
          </a:stretch>
        </p:blipFill>
        <p:spPr>
          <a:xfrm>
            <a:off x="2659812" y="1507375"/>
            <a:ext cx="3824375" cy="19796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20"/>
          <p:cNvSpPr txBox="1"/>
          <p:nvPr/>
        </p:nvSpPr>
        <p:spPr>
          <a:xfrm>
            <a:off x="433050" y="846875"/>
            <a:ext cx="8277900" cy="78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t>Need of </a:t>
            </a:r>
            <a:r>
              <a:rPr lang="en" sz="2800"/>
              <a:t>Activation Function</a:t>
            </a:r>
            <a:endParaRPr sz="2800"/>
          </a:p>
        </p:txBody>
      </p:sp>
      <p:sp>
        <p:nvSpPr>
          <p:cNvPr id="110" name="Google Shape;110;p20"/>
          <p:cNvSpPr txBox="1"/>
          <p:nvPr/>
        </p:nvSpPr>
        <p:spPr>
          <a:xfrm>
            <a:off x="291000" y="1698875"/>
            <a:ext cx="8562000" cy="33132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SzPts val="1800"/>
              <a:buChar char="●"/>
            </a:pPr>
            <a:r>
              <a:rPr lang="en" sz="1800"/>
              <a:t>No activation function =&gt; NN is a linear regression</a:t>
            </a:r>
            <a:endParaRPr sz="1800"/>
          </a:p>
          <a:p>
            <a:pPr indent="-342900" lvl="0" marL="457200" rtl="0" algn="l">
              <a:lnSpc>
                <a:spcPct val="150000"/>
              </a:lnSpc>
              <a:spcBef>
                <a:spcPts val="0"/>
              </a:spcBef>
              <a:spcAft>
                <a:spcPts val="0"/>
              </a:spcAft>
              <a:buSzPts val="1800"/>
              <a:buChar char="●"/>
            </a:pPr>
            <a:r>
              <a:rPr lang="en" sz="1800"/>
              <a:t>Addition of activation function to neural network executes the non-linear transformation to input</a:t>
            </a:r>
            <a:endParaRPr sz="1800"/>
          </a:p>
          <a:p>
            <a:pPr indent="-342900" lvl="0" marL="457200" rtl="0" algn="l">
              <a:lnSpc>
                <a:spcPct val="150000"/>
              </a:lnSpc>
              <a:spcBef>
                <a:spcPts val="0"/>
              </a:spcBef>
              <a:spcAft>
                <a:spcPts val="0"/>
              </a:spcAft>
              <a:buSzPts val="1800"/>
              <a:buChar char="●"/>
            </a:pPr>
            <a:r>
              <a:rPr lang="en" sz="1800"/>
              <a:t>Activation functions are differentiable.</a:t>
            </a:r>
            <a:endParaRPr sz="18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21"/>
          <p:cNvSpPr txBox="1"/>
          <p:nvPr/>
        </p:nvSpPr>
        <p:spPr>
          <a:xfrm>
            <a:off x="433050" y="846875"/>
            <a:ext cx="8277900" cy="78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t>Activation Function</a:t>
            </a:r>
            <a:endParaRPr sz="2800"/>
          </a:p>
        </p:txBody>
      </p:sp>
      <p:sp>
        <p:nvSpPr>
          <p:cNvPr id="116" name="Google Shape;116;p21"/>
          <p:cNvSpPr txBox="1"/>
          <p:nvPr/>
        </p:nvSpPr>
        <p:spPr>
          <a:xfrm>
            <a:off x="291000" y="1583175"/>
            <a:ext cx="8562000" cy="34290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800"/>
              <a:t>Can be of mainly two types:</a:t>
            </a:r>
            <a:endParaRPr sz="1800"/>
          </a:p>
          <a:p>
            <a:pPr indent="0" lvl="0" marL="0" rtl="0" algn="l">
              <a:lnSpc>
                <a:spcPct val="150000"/>
              </a:lnSpc>
              <a:spcBef>
                <a:spcPts val="0"/>
              </a:spcBef>
              <a:spcAft>
                <a:spcPts val="0"/>
              </a:spcAft>
              <a:buNone/>
            </a:pPr>
            <a:r>
              <a:rPr lang="en" sz="1800"/>
              <a:t>	Linear Activation Function</a:t>
            </a:r>
            <a:endParaRPr sz="1800"/>
          </a:p>
          <a:p>
            <a:pPr indent="0" lvl="0" marL="0" rtl="0" algn="l">
              <a:lnSpc>
                <a:spcPct val="150000"/>
              </a:lnSpc>
              <a:spcBef>
                <a:spcPts val="0"/>
              </a:spcBef>
              <a:spcAft>
                <a:spcPts val="0"/>
              </a:spcAft>
              <a:buNone/>
            </a:pPr>
            <a:r>
              <a:rPr lang="en" sz="1800"/>
              <a:t>	Non Linear </a:t>
            </a:r>
            <a:r>
              <a:rPr lang="en" sz="1800"/>
              <a:t>Activation Function</a:t>
            </a:r>
            <a:endParaRPr sz="1800"/>
          </a:p>
          <a:p>
            <a:pPr indent="0" lvl="0" marL="0" rtl="0" algn="l">
              <a:lnSpc>
                <a:spcPct val="150000"/>
              </a:lnSpc>
              <a:spcBef>
                <a:spcPts val="0"/>
              </a:spcBef>
              <a:spcAft>
                <a:spcPts val="0"/>
              </a:spcAft>
              <a:buNone/>
            </a:pPr>
            <a:r>
              <a:t/>
            </a:r>
            <a:endParaRPr sz="1800"/>
          </a:p>
          <a:p>
            <a:pPr indent="0" lvl="0" marL="0" rtl="0" algn="l">
              <a:lnSpc>
                <a:spcPct val="150000"/>
              </a:lnSpc>
              <a:spcBef>
                <a:spcPts val="0"/>
              </a:spcBef>
              <a:spcAft>
                <a:spcPts val="0"/>
              </a:spcAft>
              <a:buNone/>
            </a:pPr>
            <a:r>
              <a:rPr lang="en" sz="1800"/>
              <a:t>Examples of Activation Function:</a:t>
            </a:r>
            <a:endParaRPr sz="1800"/>
          </a:p>
          <a:p>
            <a:pPr indent="-342900" lvl="0" marL="457200" rtl="0" algn="l">
              <a:lnSpc>
                <a:spcPct val="150000"/>
              </a:lnSpc>
              <a:spcBef>
                <a:spcPts val="0"/>
              </a:spcBef>
              <a:spcAft>
                <a:spcPts val="0"/>
              </a:spcAft>
              <a:buSzPts val="1800"/>
              <a:buChar char="●"/>
            </a:pPr>
            <a:r>
              <a:rPr lang="en" sz="1800"/>
              <a:t>Identity Function</a:t>
            </a:r>
            <a:endParaRPr sz="1800"/>
          </a:p>
          <a:p>
            <a:pPr indent="0" lvl="0" marL="914400" rtl="0" algn="l">
              <a:lnSpc>
                <a:spcPct val="150000"/>
              </a:lnSpc>
              <a:spcBef>
                <a:spcPts val="0"/>
              </a:spcBef>
              <a:spcAft>
                <a:spcPts val="0"/>
              </a:spcAft>
              <a:buNone/>
            </a:pPr>
            <a:r>
              <a:rPr i="1" lang="en" sz="1600"/>
              <a:t>f(x) = x</a:t>
            </a:r>
            <a:endParaRPr sz="1800"/>
          </a:p>
          <a:p>
            <a:pPr indent="0" lvl="0" marL="0" rtl="0" algn="l">
              <a:lnSpc>
                <a:spcPct val="150000"/>
              </a:lnSpc>
              <a:spcBef>
                <a:spcPts val="0"/>
              </a:spcBef>
              <a:spcAft>
                <a:spcPts val="0"/>
              </a:spcAft>
              <a:buNone/>
            </a:pPr>
            <a:r>
              <a:t/>
            </a:r>
            <a:endParaRPr sz="1800"/>
          </a:p>
        </p:txBody>
      </p:sp>
      <p:pic>
        <p:nvPicPr>
          <p:cNvPr id="117" name="Google Shape;117;p21"/>
          <p:cNvPicPr preferRelativeResize="0"/>
          <p:nvPr/>
        </p:nvPicPr>
        <p:blipFill>
          <a:blip r:embed="rId3">
            <a:alphaModFix/>
          </a:blip>
          <a:stretch>
            <a:fillRect/>
          </a:stretch>
        </p:blipFill>
        <p:spPr>
          <a:xfrm>
            <a:off x="5798753" y="3206050"/>
            <a:ext cx="1705294" cy="16093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